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1" r:id="rId5"/>
    <p:sldId id="264" r:id="rId6"/>
    <p:sldId id="265" r:id="rId7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22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5D5A-B541-48E8-92E0-FB9FB63A3DE5}" type="datetimeFigureOut">
              <a:rPr lang="en-GB" smtClean="0"/>
              <a:t>27/11/2015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6E59-77E7-4EA8-BBFD-4EA30C6C0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5D5A-B541-48E8-92E0-FB9FB63A3DE5}" type="datetimeFigureOut">
              <a:rPr lang="en-GB" smtClean="0"/>
              <a:t>27/11/2015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6E59-77E7-4EA8-BBFD-4EA30C6C0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4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5D5A-B541-48E8-92E0-FB9FB63A3DE5}" type="datetimeFigureOut">
              <a:rPr lang="en-GB" smtClean="0"/>
              <a:t>27/11/2015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6E59-77E7-4EA8-BBFD-4EA30C6C0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84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5D5A-B541-48E8-92E0-FB9FB63A3DE5}" type="datetimeFigureOut">
              <a:rPr lang="en-GB" smtClean="0"/>
              <a:t>27/11/2015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6E59-77E7-4EA8-BBFD-4EA30C6C0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8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5D5A-B541-48E8-92E0-FB9FB63A3DE5}" type="datetimeFigureOut">
              <a:rPr lang="en-GB" smtClean="0"/>
              <a:t>27/11/2015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6E59-77E7-4EA8-BBFD-4EA30C6C0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00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5D5A-B541-48E8-92E0-FB9FB63A3DE5}" type="datetimeFigureOut">
              <a:rPr lang="en-GB" smtClean="0"/>
              <a:t>27/11/2015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6E59-77E7-4EA8-BBFD-4EA30C6C0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87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5D5A-B541-48E8-92E0-FB9FB63A3DE5}" type="datetimeFigureOut">
              <a:rPr lang="en-GB" smtClean="0"/>
              <a:t>27/11/2015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6E59-77E7-4EA8-BBFD-4EA30C6C0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7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5D5A-B541-48E8-92E0-FB9FB63A3DE5}" type="datetimeFigureOut">
              <a:rPr lang="en-GB" smtClean="0"/>
              <a:t>27/11/2015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6E59-77E7-4EA8-BBFD-4EA30C6C0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23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5D5A-B541-48E8-92E0-FB9FB63A3DE5}" type="datetimeFigureOut">
              <a:rPr lang="en-GB" smtClean="0"/>
              <a:t>27/11/2015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6E59-77E7-4EA8-BBFD-4EA30C6C0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58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5D5A-B541-48E8-92E0-FB9FB63A3DE5}" type="datetimeFigureOut">
              <a:rPr lang="en-GB" smtClean="0"/>
              <a:t>27/11/2015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6E59-77E7-4EA8-BBFD-4EA30C6C0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17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5D5A-B541-48E8-92E0-FB9FB63A3DE5}" type="datetimeFigureOut">
              <a:rPr lang="en-GB" smtClean="0"/>
              <a:t>27/11/2015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6E59-77E7-4EA8-BBFD-4EA30C6C0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22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05D5A-B541-48E8-92E0-FB9FB63A3DE5}" type="datetimeFigureOut">
              <a:rPr lang="en-GB" smtClean="0"/>
              <a:t>27/11/2015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26E59-77E7-4EA8-BBFD-4EA30C6C05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24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8848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ea typeface="Verdana" panose="020B0604030504040204" pitchFamily="34" charset="0"/>
                <a:cs typeface="Microsoft Sans Serif" panose="020B0604020202020204" pitchFamily="34" charset="0"/>
              </a:rPr>
              <a:t>Household Water Treatment</a:t>
            </a:r>
            <a:endParaRPr lang="en-GB" sz="3200" b="1" dirty="0"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6530" t="56380" r="45681" b="8594"/>
          <a:stretch/>
        </p:blipFill>
        <p:spPr>
          <a:xfrm>
            <a:off x="309753" y="1706987"/>
            <a:ext cx="2799207" cy="3098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6406" t="31579" r="43712" b="50329"/>
          <a:stretch/>
        </p:blipFill>
        <p:spPr>
          <a:xfrm>
            <a:off x="1175486" y="5206875"/>
            <a:ext cx="4507029" cy="2305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016" y="948168"/>
            <a:ext cx="5961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Step 1 – Make Water Clear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95853" y="2779287"/>
            <a:ext cx="3310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Straining</a:t>
            </a:r>
          </a:p>
          <a:p>
            <a:pPr algn="ctr"/>
            <a:r>
              <a:rPr lang="en-GB" sz="2400" dirty="0" smtClean="0"/>
              <a:t>Pour through fine cloth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47113" y="7610145"/>
            <a:ext cx="269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Sedimentation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9157" y="8194920"/>
            <a:ext cx="1993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Leave water to settle</a:t>
            </a:r>
            <a:endParaRPr lang="en-GB" sz="2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4956048"/>
            <a:ext cx="6858000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80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8848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ea typeface="Verdana" panose="020B0604030504040204" pitchFamily="34" charset="0"/>
                <a:cs typeface="Microsoft Sans Serif" panose="020B0604020202020204" pitchFamily="34" charset="0"/>
              </a:rPr>
              <a:t>Household Water Treatment</a:t>
            </a:r>
            <a:endParaRPr lang="en-GB" sz="3200" b="1" dirty="0"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758" t="56157" r="36285" b="10635"/>
          <a:stretch/>
        </p:blipFill>
        <p:spPr>
          <a:xfrm>
            <a:off x="2576095" y="5395002"/>
            <a:ext cx="4245329" cy="294034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5274" y="1908429"/>
            <a:ext cx="2886837" cy="2509319"/>
            <a:chOff x="1304925" y="1343025"/>
            <a:chExt cx="2422344" cy="21055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50717" t="22377" r="32715" b="49881"/>
            <a:stretch/>
          </p:blipFill>
          <p:spPr>
            <a:xfrm>
              <a:off x="1571625" y="1419225"/>
              <a:ext cx="2155644" cy="202936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466850" y="1343025"/>
              <a:ext cx="800100" cy="1114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04925" y="2868554"/>
              <a:ext cx="800100" cy="4908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4956048"/>
            <a:ext cx="6858000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8016" y="948168"/>
            <a:ext cx="5961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Step 2 – Disinfection</a:t>
            </a:r>
            <a:endParaRPr lang="en-GB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182112" y="2588132"/>
            <a:ext cx="3310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Boiling</a:t>
            </a:r>
          </a:p>
          <a:p>
            <a:pPr algn="ctr"/>
            <a:r>
              <a:rPr lang="en-GB" sz="2400" dirty="0" smtClean="0"/>
              <a:t>Must be bubbling for at least </a:t>
            </a:r>
            <a:r>
              <a:rPr lang="en-GB" sz="2400" b="1" dirty="0" smtClean="0"/>
              <a:t>1 minute</a:t>
            </a:r>
            <a:endParaRPr lang="en-GB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28016" y="5854813"/>
            <a:ext cx="23591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Solar Disinfection</a:t>
            </a:r>
          </a:p>
          <a:p>
            <a:pPr algn="ctr"/>
            <a:r>
              <a:rPr lang="en-GB" sz="2400" dirty="0" smtClean="0"/>
              <a:t>In clear bottle in the sun for at least </a:t>
            </a:r>
            <a:r>
              <a:rPr lang="en-GB" sz="2400" b="1" dirty="0" smtClean="0"/>
              <a:t>5 hours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02681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8848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ea typeface="Verdana" panose="020B0604030504040204" pitchFamily="34" charset="0"/>
                <a:cs typeface="Microsoft Sans Serif" panose="020B0604020202020204" pitchFamily="34" charset="0"/>
              </a:rPr>
              <a:t>Safe Storage and Handling</a:t>
            </a:r>
            <a:endParaRPr lang="en-GB" sz="3200" b="1" dirty="0"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3866195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Container Types</a:t>
            </a:r>
          </a:p>
          <a:p>
            <a:pPr algn="ctr"/>
            <a:r>
              <a:rPr lang="en-GB" sz="2400" dirty="0" smtClean="0"/>
              <a:t>Use sealed or thin opening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798" t="54167" r="40630" b="23177"/>
          <a:stretch/>
        </p:blipFill>
        <p:spPr>
          <a:xfrm>
            <a:off x="987757" y="1085850"/>
            <a:ext cx="4882486" cy="2638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293" t="17708" r="36970" b="57032"/>
          <a:stretch/>
        </p:blipFill>
        <p:spPr>
          <a:xfrm>
            <a:off x="209549" y="5029199"/>
            <a:ext cx="2762251" cy="30797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5753" y="8317845"/>
            <a:ext cx="2669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Keep Clean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50000" t="42708" r="33455" b="28646"/>
          <a:stretch/>
        </p:blipFill>
        <p:spPr>
          <a:xfrm>
            <a:off x="3566733" y="5029199"/>
            <a:ext cx="2759310" cy="26860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11467" y="7780297"/>
            <a:ext cx="2669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Wash Hands Before Use</a:t>
            </a:r>
          </a:p>
        </p:txBody>
      </p:sp>
    </p:spTree>
    <p:extLst>
      <p:ext uri="{BB962C8B-B14F-4D97-AF65-F5344CB8AC3E}">
        <p14:creationId xmlns:p14="http://schemas.microsoft.com/office/powerpoint/2010/main" val="10138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8848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ea typeface="Verdana" panose="020B0604030504040204" pitchFamily="34" charset="0"/>
                <a:cs typeface="Microsoft Sans Serif" panose="020B0604020202020204" pitchFamily="34" charset="0"/>
              </a:rPr>
              <a:t>Wise Water Use</a:t>
            </a:r>
            <a:endParaRPr lang="en-GB" sz="3200" b="1" dirty="0"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799" y="1811518"/>
            <a:ext cx="2953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Turn Off Taps After Use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14571" y="3902267"/>
            <a:ext cx="26698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Report Problems to Water Committee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911" t="33501" r="51757" b="15749"/>
          <a:stretch/>
        </p:blipFill>
        <p:spPr>
          <a:xfrm>
            <a:off x="662377" y="1207008"/>
            <a:ext cx="186934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900" t="39923" r="54811" b="22577"/>
          <a:stretch/>
        </p:blipFill>
        <p:spPr>
          <a:xfrm>
            <a:off x="4121976" y="3833725"/>
            <a:ext cx="1803335" cy="2199188"/>
          </a:xfrm>
          <a:prstGeom prst="rect">
            <a:avLst/>
          </a:prstGeom>
        </p:spPr>
      </p:pic>
      <p:pic>
        <p:nvPicPr>
          <p:cNvPr id="1026" name="Picture 2" descr="http://fe867b.medialib.glogster.com/media/98/98c559bbeb4682cc8bf5835c3b679992ca3e4d7980cdd52b503405650acb8f46/rdin819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4" r="5193" b="866"/>
          <a:stretch/>
        </p:blipFill>
        <p:spPr bwMode="auto">
          <a:xfrm>
            <a:off x="814616" y="6703581"/>
            <a:ext cx="2495512" cy="207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46887" y="7204615"/>
            <a:ext cx="2953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Do not pollute your water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60642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ikiwater.fr/IMG/UserFiles/Images/assainir/art-70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812" y="5293297"/>
            <a:ext cx="1398706" cy="1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277680" y="6165365"/>
            <a:ext cx="722427" cy="627954"/>
            <a:chOff x="1304925" y="1343025"/>
            <a:chExt cx="2422344" cy="210556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/>
            <a:srcRect l="50717" t="22377" r="32715" b="49881"/>
            <a:stretch/>
          </p:blipFill>
          <p:spPr>
            <a:xfrm>
              <a:off x="1571625" y="1419225"/>
              <a:ext cx="2155644" cy="202936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466850" y="1343025"/>
              <a:ext cx="800100" cy="1114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04925" y="2868554"/>
              <a:ext cx="800100" cy="4908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-2" y="5780555"/>
            <a:ext cx="2130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2. Ensure the ability to boil water</a:t>
            </a:r>
            <a:endParaRPr lang="en-GB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8016" y="2327790"/>
            <a:ext cx="6601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WHEN YOU FIRST HEAR THAT A NATURAL DISASTER IS GOING TO HAPPEN –</a:t>
            </a:r>
            <a:r>
              <a:rPr lang="en-GB" sz="2800" b="1" dirty="0" smtClean="0">
                <a:solidFill>
                  <a:srgbClr val="FF0000"/>
                </a:solidFill>
              </a:rPr>
              <a:t> PREPARE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858000" cy="8848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ea typeface="Verdana" panose="020B0604030504040204" pitchFamily="34" charset="0"/>
                <a:cs typeface="Microsoft Sans Serif" panose="020B0604020202020204" pitchFamily="34" charset="0"/>
              </a:rPr>
              <a:t>BEFORE EMERGENCY </a:t>
            </a:r>
            <a:r>
              <a:rPr lang="en-GB" sz="3200" b="1" dirty="0" smtClean="0">
                <a:ea typeface="Verdana" panose="020B0604030504040204" pitchFamily="34" charset="0"/>
                <a:cs typeface="Microsoft Sans Serif" panose="020B0604020202020204" pitchFamily="34" charset="0"/>
              </a:rPr>
              <a:t>– PREPARATION</a:t>
            </a:r>
            <a:endParaRPr lang="en-GB" sz="3200" b="1" dirty="0"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016" y="884841"/>
            <a:ext cx="6601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 Water Committee has 3 main responsibilities in a disaster: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WATER</a:t>
            </a:r>
            <a:r>
              <a:rPr lang="en-GB" sz="2000" b="1" dirty="0" smtClean="0"/>
              <a:t> – Provide enough safe water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SANITATION</a:t>
            </a:r>
            <a:r>
              <a:rPr lang="en-GB" sz="2000" b="1" dirty="0" smtClean="0"/>
              <a:t> – Ensure excreta is disposed of safely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HYGIENE</a:t>
            </a:r>
            <a:r>
              <a:rPr lang="en-GB" sz="2000" b="1" dirty="0" smtClean="0"/>
              <a:t> – Good hygiene is maintained</a:t>
            </a:r>
            <a:endParaRPr lang="en-GB" sz="1600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130267" y="3346704"/>
            <a:ext cx="24669" cy="5797296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96683" y="3346704"/>
            <a:ext cx="24669" cy="5797296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9456" y="3266574"/>
            <a:ext cx="155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WATER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85060" y="3266574"/>
            <a:ext cx="208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SANITATION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4064" y="3266574"/>
            <a:ext cx="155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HYGIENE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2304288"/>
            <a:ext cx="6858000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" y="3756183"/>
            <a:ext cx="2130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1. Store </a:t>
            </a:r>
            <a:r>
              <a:rPr lang="en-GB" sz="2000" b="1" dirty="0" smtClean="0"/>
              <a:t>enough </a:t>
            </a:r>
            <a:r>
              <a:rPr lang="en-GB" sz="2000" b="1" dirty="0" smtClean="0"/>
              <a:t>water in house (approx</a:t>
            </a:r>
            <a:r>
              <a:rPr lang="en-GB" sz="2000" b="1" dirty="0" smtClean="0"/>
              <a:t>. 100l/p</a:t>
            </a:r>
            <a:r>
              <a:rPr lang="en-GB" sz="2000" b="1" dirty="0" smtClean="0"/>
              <a:t>)</a:t>
            </a:r>
          </a:p>
          <a:p>
            <a:r>
              <a:rPr lang="en-GB" b="1" dirty="0" smtClean="0"/>
              <a:t>Aim to use &lt;15l/p/d in short term</a:t>
            </a:r>
            <a:endParaRPr lang="en-GB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35798" t="54167" r="40630" b="23177"/>
          <a:stretch/>
        </p:blipFill>
        <p:spPr>
          <a:xfrm>
            <a:off x="557886" y="5357073"/>
            <a:ext cx="877619" cy="47424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669" y="6858126"/>
            <a:ext cx="21302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3. Secure your water system: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Close valves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Secure covers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Turn off taps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Tie </a:t>
            </a:r>
            <a:r>
              <a:rPr lang="en-GB" sz="2000" b="1" dirty="0" smtClean="0"/>
              <a:t>down/ remove </a:t>
            </a:r>
            <a:r>
              <a:rPr lang="en-GB" sz="2000" b="1" dirty="0" smtClean="0"/>
              <a:t>gutters</a:t>
            </a:r>
            <a:endParaRPr lang="en-GB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221706" y="3756182"/>
            <a:ext cx="2383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1. Designate community sanitation areas (should be on high ground above flood water)</a:t>
            </a:r>
            <a:endParaRPr lang="en-GB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221706" y="6869794"/>
            <a:ext cx="23835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2. Seal septic tanks and clean (remove waste) from toilet pits where possible</a:t>
            </a:r>
          </a:p>
          <a:p>
            <a:r>
              <a:rPr lang="en-GB" sz="2000" b="1" dirty="0" smtClean="0"/>
              <a:t>PREVENT POLLUTING FLOOD WATER</a:t>
            </a:r>
            <a:endParaRPr lang="en-GB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812791" y="3756183"/>
            <a:ext cx="2045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1. Reinforce hygiene messages to community</a:t>
            </a:r>
            <a:endParaRPr lang="en-GB" sz="1600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/>
          <a:srcRect l="40733" t="52604" r="37761" b="7703"/>
          <a:stretch/>
        </p:blipFill>
        <p:spPr>
          <a:xfrm>
            <a:off x="5169447" y="5085447"/>
            <a:ext cx="1240460" cy="128724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838699" y="6583822"/>
            <a:ext cx="2045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2. Ensure hygiene materials are available</a:t>
            </a:r>
            <a:endParaRPr lang="en-GB" sz="1600" b="1" dirty="0"/>
          </a:p>
        </p:txBody>
      </p:sp>
      <p:pic>
        <p:nvPicPr>
          <p:cNvPr id="1028" name="Picture 4" descr="http://www.oralcareshop.com/images/colgate-toothpas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70" y="7679948"/>
            <a:ext cx="1636649" cy="45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hewarehouse.co.nz/is-bin/intershop.static/WFS/TWL-B2C-Site/TWL-B2C/en_NZ/product/large/1b/0a/9556031064227_l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1" b="13589"/>
          <a:stretch/>
        </p:blipFill>
        <p:spPr bwMode="auto">
          <a:xfrm>
            <a:off x="5210506" y="8227155"/>
            <a:ext cx="1158339" cy="84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37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016" y="937902"/>
            <a:ext cx="6601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ONCE THE DISASTER HAS PASSED AND IT IS SAFE TO DO SO –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smtClean="0">
                <a:solidFill>
                  <a:srgbClr val="00B050"/>
                </a:solidFill>
              </a:rPr>
              <a:t>RESPOND AND RECOVER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858000" cy="8848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ea typeface="Verdana" panose="020B0604030504040204" pitchFamily="34" charset="0"/>
                <a:cs typeface="Microsoft Sans Serif" panose="020B0604020202020204" pitchFamily="34" charset="0"/>
              </a:rPr>
              <a:t>AFTER </a:t>
            </a:r>
            <a:r>
              <a:rPr lang="en-GB" sz="3200" b="1" dirty="0" smtClean="0">
                <a:ea typeface="Verdana" panose="020B0604030504040204" pitchFamily="34" charset="0"/>
                <a:cs typeface="Microsoft Sans Serif" panose="020B0604020202020204" pitchFamily="34" charset="0"/>
              </a:rPr>
              <a:t>EMERGENCY – </a:t>
            </a:r>
            <a:r>
              <a:rPr lang="en-GB" sz="3200" b="1" dirty="0" smtClean="0">
                <a:ea typeface="Verdana" panose="020B0604030504040204" pitchFamily="34" charset="0"/>
                <a:cs typeface="Microsoft Sans Serif" panose="020B0604020202020204" pitchFamily="34" charset="0"/>
              </a:rPr>
              <a:t>RECOVER</a:t>
            </a:r>
            <a:endParaRPr lang="en-GB" sz="3200" b="1" dirty="0"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127825" y="1920240"/>
            <a:ext cx="27113" cy="637113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94241" y="1920240"/>
            <a:ext cx="27112" cy="637113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9456" y="1840110"/>
            <a:ext cx="155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WATER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85060" y="1840110"/>
            <a:ext cx="208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SANITATION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4064" y="1840110"/>
            <a:ext cx="155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HYGIENE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2329719"/>
            <a:ext cx="21302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1. Restore water flow / quantity from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See instructions in “Piped Distribution”</a:t>
            </a: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Re-Connect gutters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ENSURE PEOPLE BOIL WATER UNTIL SYSTEM HAS BEEN CHECKED AND REPAIRED IN 2.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21706" y="2329718"/>
            <a:ext cx="23835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1. Community </a:t>
            </a:r>
            <a:r>
              <a:rPr lang="en-GB" sz="2000" b="1" dirty="0" smtClean="0">
                <a:solidFill>
                  <a:srgbClr val="FF0000"/>
                </a:solidFill>
              </a:rPr>
              <a:t>ONLY TO USE</a:t>
            </a:r>
            <a:r>
              <a:rPr lang="en-GB" sz="2000" b="1" dirty="0" smtClean="0"/>
              <a:t> toilets that are not flooded or are in safe designated area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PRIORITY IS THAT EXCRETA IS DISPOSED OF SAFELY 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12791" y="2329719"/>
            <a:ext cx="2045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1. Continue to reinforce hygiene messages to community</a:t>
            </a:r>
            <a:endParaRPr lang="en-GB" sz="1600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40733" t="52604" r="37761" b="7703"/>
          <a:stretch/>
        </p:blipFill>
        <p:spPr>
          <a:xfrm>
            <a:off x="5212539" y="3653158"/>
            <a:ext cx="1240460" cy="12872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l="55118" t="16546" r="16829" b="45351"/>
          <a:stretch/>
        </p:blipFill>
        <p:spPr>
          <a:xfrm>
            <a:off x="4966047" y="5098036"/>
            <a:ext cx="1733444" cy="132370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29" r="64815"/>
          <a:stretch/>
        </p:blipFill>
        <p:spPr bwMode="auto">
          <a:xfrm>
            <a:off x="5069006" y="6579374"/>
            <a:ext cx="1569538" cy="158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-6070" y="6033765"/>
            <a:ext cx="2130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2. Perform Sanitary Survey of System – </a:t>
            </a:r>
            <a:r>
              <a:rPr lang="en-GB" sz="2000" b="1" dirty="0" smtClean="0">
                <a:solidFill>
                  <a:srgbClr val="00B050"/>
                </a:solidFill>
              </a:rPr>
              <a:t>Clean and Repair Source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6071" y="7312283"/>
            <a:ext cx="2130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3. Repair other parts of the system</a:t>
            </a:r>
            <a:endParaRPr lang="en-GB" sz="1600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31006" y="4830890"/>
            <a:ext cx="23835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2. Perform Sanitary Survey of Toilets – Establish which are safe to use and which need repair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21706" y="6477350"/>
            <a:ext cx="2383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3. Keep </a:t>
            </a:r>
            <a:r>
              <a:rPr lang="en-GB" sz="2000" b="1" dirty="0" smtClean="0">
                <a:solidFill>
                  <a:srgbClr val="00B050"/>
                </a:solidFill>
              </a:rPr>
              <a:t>CLEANING</a:t>
            </a:r>
            <a:r>
              <a:rPr lang="en-GB" sz="2000" b="1" dirty="0" smtClean="0"/>
              <a:t> working toilets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31006" y="7275707"/>
            <a:ext cx="2383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4. Repair Toilets and Sanitation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8016" y="8389462"/>
            <a:ext cx="6601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IF YOU HAVE NO WATER OR YOU THINK YOUR WATER IS VERY UNSAFE CONTACT THE GOVERNMENT </a:t>
            </a:r>
            <a:r>
              <a:rPr lang="en-GB" b="1" dirty="0" smtClean="0">
                <a:solidFill>
                  <a:srgbClr val="FF0000"/>
                </a:solidFill>
              </a:rPr>
              <a:t>IMMEDIATELY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63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</TotalTime>
  <Words>388</Words>
  <Application>Microsoft Office PowerPoint</Application>
  <PresentationFormat>On-screen Show (4:3)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Microsoft Sans Serif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Singleton</dc:creator>
  <cp:lastModifiedBy>Roger Singleton</cp:lastModifiedBy>
  <cp:revision>37</cp:revision>
  <dcterms:created xsi:type="dcterms:W3CDTF">2014-07-21T00:36:58Z</dcterms:created>
  <dcterms:modified xsi:type="dcterms:W3CDTF">2015-11-27T03:48:33Z</dcterms:modified>
</cp:coreProperties>
</file>