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291" r:id="rId3"/>
    <p:sldId id="286" r:id="rId4"/>
    <p:sldId id="270" r:id="rId5"/>
    <p:sldId id="271" r:id="rId6"/>
    <p:sldId id="287" r:id="rId7"/>
    <p:sldId id="289" r:id="rId8"/>
    <p:sldId id="269" r:id="rId9"/>
    <p:sldId id="288" r:id="rId10"/>
    <p:sldId id="272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0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6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1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2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0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0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3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95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7A04EBC-40A0-4131-9261-FE00BA28814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CB2EE2-C8B3-4FC6-B2B7-C058A6BEF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9144000" cy="72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254000" dist="2540000" dir="10800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6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14" y="1199544"/>
            <a:ext cx="8220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Drinking Water Safety &amp; Security Planning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 2  Implementing DWSSP</a:t>
            </a:r>
          </a:p>
          <a:p>
            <a:pPr lvl="0" algn="ctr"/>
            <a:r>
              <a:rPr lang="en-GB" sz="3200" b="1" i="1" dirty="0">
                <a:solidFill>
                  <a:prstClr val="black"/>
                </a:solidFill>
              </a:rPr>
              <a:t>Describing the System – Community Mapping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420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DWSSP Programme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2" y="4067700"/>
            <a:ext cx="2193937" cy="14495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498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92116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Session</a:t>
            </a:r>
          </a:p>
        </p:txBody>
      </p:sp>
    </p:spTree>
    <p:extLst>
      <p:ext uri="{BB962C8B-B14F-4D97-AF65-F5344CB8AC3E}">
        <p14:creationId xmlns:p14="http://schemas.microsoft.com/office/powerpoint/2010/main" val="43454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Describing the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004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Why do we need to describe the system?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8012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Useful source of information for identifying problems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638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Provides information for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297173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Baseline description of the supply allows the community to monitor changes and improvements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94" y="4386585"/>
            <a:ext cx="1953200" cy="2169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79" y="4328427"/>
            <a:ext cx="3474316" cy="22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1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Parts of the Supply – Water System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768" y="1399671"/>
            <a:ext cx="8748464" cy="4837641"/>
            <a:chOff x="386367" y="412125"/>
            <a:chExt cx="11410682" cy="6309768"/>
          </a:xfrm>
        </p:grpSpPr>
        <p:sp>
          <p:nvSpPr>
            <p:cNvPr id="7" name="Rectangle 6"/>
            <p:cNvSpPr/>
            <p:nvPr/>
          </p:nvSpPr>
          <p:spPr>
            <a:xfrm>
              <a:off x="386368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Catchment / Source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8169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Treatment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32116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Storage and Distribution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66351" y="412125"/>
              <a:ext cx="2530698" cy="824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Consumer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5113" t="26013" r="27859" b="58319"/>
            <a:stretch/>
          </p:blipFill>
          <p:spPr>
            <a:xfrm>
              <a:off x="9678475" y="4419906"/>
              <a:ext cx="1790163" cy="224400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36707" t="37837" r="57333" b="43853"/>
            <a:stretch/>
          </p:blipFill>
          <p:spPr>
            <a:xfrm>
              <a:off x="9871656" y="1448873"/>
              <a:ext cx="1596982" cy="27585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6" r="12023" b="13401"/>
            <a:stretch/>
          </p:blipFill>
          <p:spPr>
            <a:xfrm rot="5400000">
              <a:off x="6367532" y="1583027"/>
              <a:ext cx="2459865" cy="21915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00"/>
            <a:stretch/>
          </p:blipFill>
          <p:spPr>
            <a:xfrm rot="5400000">
              <a:off x="6297137" y="4325787"/>
              <a:ext cx="2600653" cy="2191559"/>
            </a:xfrm>
            <a:prstGeom prst="rect">
              <a:avLst/>
            </a:prstGeom>
          </p:spPr>
        </p:pic>
        <p:pic>
          <p:nvPicPr>
            <p:cNvPr id="15" name="Picture 2" descr="http://cyeckenya.wikispaces.com/file/view/slowsandfilter.jpg/43820465/slowsandfil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712" y="1448873"/>
              <a:ext cx="1730764" cy="2459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3" b="10280"/>
            <a:stretch/>
          </p:blipFill>
          <p:spPr>
            <a:xfrm rot="5400000">
              <a:off x="3400449" y="4471501"/>
              <a:ext cx="2514487" cy="18139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67" y="1445394"/>
              <a:ext cx="2530699" cy="1417191"/>
            </a:xfrm>
            <a:prstGeom prst="rect">
              <a:avLst/>
            </a:prstGeom>
          </p:spPr>
        </p:pic>
        <p:pic>
          <p:nvPicPr>
            <p:cNvPr id="18" name="Picture 4" descr="http://freebigpictures.com/wp-content/uploads/2009/09/spring-sourc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8"/>
            <a:stretch/>
          </p:blipFill>
          <p:spPr bwMode="auto">
            <a:xfrm>
              <a:off x="386367" y="3020090"/>
              <a:ext cx="2530699" cy="15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media.premiumtimesng.com/dev/wp-content/files/2013/04/wel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67" y="4795816"/>
              <a:ext cx="2530699" cy="189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>
              <a:stCxn id="7" idx="3"/>
              <a:endCxn id="8" idx="1"/>
            </p:cNvCxnSpPr>
            <p:nvPr/>
          </p:nvCxnSpPr>
          <p:spPr>
            <a:xfrm>
              <a:off x="2917066" y="824249"/>
              <a:ext cx="4411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3"/>
              <a:endCxn id="9" idx="1"/>
            </p:cNvCxnSpPr>
            <p:nvPr/>
          </p:nvCxnSpPr>
          <p:spPr>
            <a:xfrm>
              <a:off x="5888867" y="824249"/>
              <a:ext cx="4432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8862814" y="824249"/>
              <a:ext cx="4035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59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2994" y="1412776"/>
            <a:ext cx="8562866" cy="5092365"/>
            <a:chOff x="292994" y="1412776"/>
            <a:chExt cx="8562866" cy="5092365"/>
          </a:xfrm>
        </p:grpSpPr>
        <p:sp>
          <p:nvSpPr>
            <p:cNvPr id="24" name="Rectangle 23"/>
            <p:cNvSpPr/>
            <p:nvPr/>
          </p:nvSpPr>
          <p:spPr>
            <a:xfrm>
              <a:off x="292995" y="1412776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Source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21846" y="1412776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white"/>
                  </a:solidFill>
                </a:rPr>
                <a:t>Storage &amp; Primary Treatment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52306" y="1412776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Secondary Treatment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52982" y="1412776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Outlet to Environment</a:t>
              </a:r>
            </a:p>
          </p:txBody>
        </p:sp>
        <p:cxnSp>
          <p:nvCxnSpPr>
            <p:cNvPr id="28" name="Straight Arrow Connector 27"/>
            <p:cNvCxnSpPr>
              <a:stCxn id="24" idx="3"/>
              <a:endCxn id="25" idx="1"/>
            </p:cNvCxnSpPr>
            <p:nvPr/>
          </p:nvCxnSpPr>
          <p:spPr>
            <a:xfrm>
              <a:off x="2191018" y="1721869"/>
              <a:ext cx="3308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3"/>
              <a:endCxn id="26" idx="1"/>
            </p:cNvCxnSpPr>
            <p:nvPr/>
          </p:nvCxnSpPr>
          <p:spPr>
            <a:xfrm>
              <a:off x="4419869" y="1721869"/>
              <a:ext cx="3324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  <a:endCxn id="27" idx="1"/>
            </p:cNvCxnSpPr>
            <p:nvPr/>
          </p:nvCxnSpPr>
          <p:spPr>
            <a:xfrm>
              <a:off x="6650330" y="1721869"/>
              <a:ext cx="3026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7" r="8134"/>
            <a:stretch/>
          </p:blipFill>
          <p:spPr>
            <a:xfrm rot="5400000">
              <a:off x="217594" y="2238184"/>
              <a:ext cx="2048824" cy="1898024"/>
            </a:xfrm>
            <a:prstGeom prst="rect">
              <a:avLst/>
            </a:prstGeom>
          </p:spPr>
        </p:pic>
        <p:pic>
          <p:nvPicPr>
            <p:cNvPr id="32" name="Picture 5" descr="IMG_718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94" y="4370983"/>
              <a:ext cx="1898024" cy="213415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33" name="Picture 2" descr="http://upload.wikimedia.org/wikipedia/commons/7/74/Septic_tank_not_in_groun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8" t="21819" r="30442" b="32119"/>
            <a:stretch/>
          </p:blipFill>
          <p:spPr bwMode="auto">
            <a:xfrm>
              <a:off x="2521846" y="2162784"/>
              <a:ext cx="1898024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47" y="5064981"/>
              <a:ext cx="1895122" cy="1421342"/>
            </a:xfrm>
            <a:prstGeom prst="rect">
              <a:avLst/>
            </a:prstGeom>
          </p:spPr>
        </p:pic>
        <p:pic>
          <p:nvPicPr>
            <p:cNvPr id="35" name="Picture 4" descr="http://2.bp.blogspot.com/_JrX-6CGl8n0/S6-PHvom7YI/AAAAAAAAAf0/paEBAEGzkLQ/s1600/06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1" r="16853"/>
            <a:stretch/>
          </p:blipFill>
          <p:spPr bwMode="auto">
            <a:xfrm>
              <a:off x="4750698" y="2258718"/>
              <a:ext cx="1899632" cy="1942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88"/>
            <a:stretch/>
          </p:blipFill>
          <p:spPr>
            <a:xfrm>
              <a:off x="2521845" y="3637322"/>
              <a:ext cx="1898024" cy="12836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766"/>
            <a:stretch/>
          </p:blipFill>
          <p:spPr>
            <a:xfrm>
              <a:off x="4750696" y="4344901"/>
              <a:ext cx="1899634" cy="197235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/>
            <a:stretch/>
          </p:blipFill>
          <p:spPr>
            <a:xfrm rot="5400000">
              <a:off x="6746703" y="4372026"/>
              <a:ext cx="2304254" cy="190435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59"/>
            <a:stretch/>
          </p:blipFill>
          <p:spPr>
            <a:xfrm rot="5400000">
              <a:off x="6952492" y="2153502"/>
              <a:ext cx="1897531" cy="190920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79512" y="188640"/>
            <a:ext cx="81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Parts of the Supply – Waste System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4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details are required?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815" y="1569326"/>
            <a:ext cx="242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Community Information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659" y="1283349"/>
            <a:ext cx="2831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No Houses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When Built?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Major Works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14" y="3442455"/>
            <a:ext cx="291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Key Parts of Water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814" y="5315584"/>
            <a:ext cx="291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Key Parts of Waste System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7915" y="3702382"/>
            <a:ext cx="5983546" cy="581839"/>
            <a:chOff x="6114474" y="1323105"/>
            <a:chExt cx="6498813" cy="631943"/>
          </a:xfrm>
        </p:grpSpPr>
        <p:sp>
          <p:nvSpPr>
            <p:cNvPr id="9" name="Rectangle 8"/>
            <p:cNvSpPr/>
            <p:nvPr/>
          </p:nvSpPr>
          <p:spPr>
            <a:xfrm>
              <a:off x="6114474" y="1323105"/>
              <a:ext cx="1940263" cy="631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Catchment / Source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92926" y="1323105"/>
              <a:ext cx="1940263" cy="631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Treatment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73024" y="1323105"/>
              <a:ext cx="1940263" cy="631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Storage and Distribution</a:t>
              </a:r>
            </a:p>
          </p:txBody>
        </p: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8054736" y="1639077"/>
              <a:ext cx="3381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1" idx="1"/>
            </p:cNvCxnSpPr>
            <p:nvPr/>
          </p:nvCxnSpPr>
          <p:spPr>
            <a:xfrm>
              <a:off x="10333189" y="1639077"/>
              <a:ext cx="3398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49014" y="4921623"/>
            <a:ext cx="4895740" cy="1833763"/>
            <a:chOff x="3549014" y="4921623"/>
            <a:chExt cx="4895740" cy="1833763"/>
          </a:xfrm>
        </p:grpSpPr>
        <p:sp>
          <p:nvSpPr>
            <p:cNvPr id="26" name="Rectangle 25"/>
            <p:cNvSpPr/>
            <p:nvPr/>
          </p:nvSpPr>
          <p:spPr>
            <a:xfrm>
              <a:off x="3967123" y="5024113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Source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67799" y="5024113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white"/>
                  </a:solidFill>
                </a:rPr>
                <a:t>Storage &amp; Primary Treatment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67123" y="6052338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Secondary Treatment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67799" y="6052338"/>
              <a:ext cx="1898024" cy="6181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prstClr val="white"/>
                  </a:solidFill>
                </a:rPr>
                <a:t>Outlet to Environment</a:t>
              </a:r>
            </a:p>
          </p:txBody>
        </p:sp>
        <p:cxnSp>
          <p:nvCxnSpPr>
            <p:cNvPr id="30" name="Straight Arrow Connector 29"/>
            <p:cNvCxnSpPr>
              <a:stCxn id="26" idx="3"/>
              <a:endCxn id="27" idx="1"/>
            </p:cNvCxnSpPr>
            <p:nvPr/>
          </p:nvCxnSpPr>
          <p:spPr>
            <a:xfrm>
              <a:off x="5865147" y="5333206"/>
              <a:ext cx="3026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3"/>
            </p:cNvCxnSpPr>
            <p:nvPr/>
          </p:nvCxnSpPr>
          <p:spPr>
            <a:xfrm>
              <a:off x="8065822" y="5333206"/>
              <a:ext cx="3324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  <a:endCxn id="29" idx="1"/>
            </p:cNvCxnSpPr>
            <p:nvPr/>
          </p:nvCxnSpPr>
          <p:spPr>
            <a:xfrm>
              <a:off x="5865147" y="6361431"/>
              <a:ext cx="3026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8" idx="1"/>
            </p:cNvCxnSpPr>
            <p:nvPr/>
          </p:nvCxnSpPr>
          <p:spPr>
            <a:xfrm>
              <a:off x="3590365" y="6361431"/>
              <a:ext cx="37675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8443531" y="4921623"/>
              <a:ext cx="1223" cy="78791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549014" y="5967475"/>
              <a:ext cx="1223" cy="78791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810150" y="1283349"/>
            <a:ext cx="2831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Farming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Roads/Crossings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Marine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Land Boundaries</a:t>
            </a:r>
          </a:p>
        </p:txBody>
      </p:sp>
    </p:spTree>
    <p:extLst>
      <p:ext uri="{BB962C8B-B14F-4D97-AF65-F5344CB8AC3E}">
        <p14:creationId xmlns:p14="http://schemas.microsoft.com/office/powerpoint/2010/main" val="19340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Describe the System Exercise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1. Group Discussion – List all the different parts of your water and waste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0892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2. Fill in the relevant details in section 2 including drawing a symbol for all parts of your water and waste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56951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3. Come back and present the result and how they would detail this on the map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System Mapping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004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Why do system mapping?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8012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They help describe a community and identify assets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839" y="54742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Increase community understanding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81166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Assist in planning for new parts of the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71819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Record and archive information about your water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624713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Show external agencies information about the village/community</a:t>
            </a:r>
          </a:p>
        </p:txBody>
      </p:sp>
    </p:spTree>
    <p:extLst>
      <p:ext uri="{BB962C8B-B14F-4D97-AF65-F5344CB8AC3E}">
        <p14:creationId xmlns:p14="http://schemas.microsoft.com/office/powerpoint/2010/main" val="14197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4" y="1230984"/>
            <a:ext cx="7383145" cy="5014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Key Details on a Map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34" y="1411941"/>
            <a:ext cx="2295907" cy="1675862"/>
            <a:chOff x="30434" y="1411941"/>
            <a:chExt cx="2295907" cy="1675862"/>
          </a:xfrm>
        </p:grpSpPr>
        <p:sp>
          <p:nvSpPr>
            <p:cNvPr id="2" name="Oval 1"/>
            <p:cNvSpPr/>
            <p:nvPr/>
          </p:nvSpPr>
          <p:spPr>
            <a:xfrm>
              <a:off x="847165" y="1411941"/>
              <a:ext cx="1479176" cy="8471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34" y="2164473"/>
              <a:ext cx="1465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Location of Water Source and Storage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0777" y="4199965"/>
            <a:ext cx="2944905" cy="968557"/>
            <a:chOff x="5630777" y="4199965"/>
            <a:chExt cx="2944905" cy="968557"/>
          </a:xfrm>
        </p:grpSpPr>
        <p:sp>
          <p:nvSpPr>
            <p:cNvPr id="8" name="Oval 7"/>
            <p:cNvSpPr/>
            <p:nvPr/>
          </p:nvSpPr>
          <p:spPr>
            <a:xfrm>
              <a:off x="5630777" y="4199965"/>
              <a:ext cx="1479176" cy="8471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09953" y="4522191"/>
              <a:ext cx="146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Houses and Buildings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7294" y="4623547"/>
            <a:ext cx="2178423" cy="1398863"/>
            <a:chOff x="3227294" y="4623547"/>
            <a:chExt cx="2178423" cy="1398863"/>
          </a:xfrm>
        </p:grpSpPr>
        <p:sp>
          <p:nvSpPr>
            <p:cNvPr id="12" name="Oval 11"/>
            <p:cNvSpPr/>
            <p:nvPr/>
          </p:nvSpPr>
          <p:spPr>
            <a:xfrm>
              <a:off x="4235111" y="4623547"/>
              <a:ext cx="1170606" cy="8471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7294" y="5376079"/>
              <a:ext cx="1342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Toilets and Drainage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7174" y="1139483"/>
            <a:ext cx="1668849" cy="599168"/>
            <a:chOff x="3837174" y="1139483"/>
            <a:chExt cx="1668849" cy="599168"/>
          </a:xfrm>
        </p:grpSpPr>
        <p:sp>
          <p:nvSpPr>
            <p:cNvPr id="16" name="Oval 15"/>
            <p:cNvSpPr/>
            <p:nvPr/>
          </p:nvSpPr>
          <p:spPr>
            <a:xfrm>
              <a:off x="4026847" y="1508815"/>
              <a:ext cx="1479176" cy="2298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37174" y="1139483"/>
              <a:ext cx="1465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Roads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733" y="4145924"/>
            <a:ext cx="2314142" cy="1644821"/>
            <a:chOff x="216733" y="4145924"/>
            <a:chExt cx="2314142" cy="1644821"/>
          </a:xfrm>
        </p:grpSpPr>
        <p:sp>
          <p:nvSpPr>
            <p:cNvPr id="20" name="Oval 19"/>
            <p:cNvSpPr/>
            <p:nvPr/>
          </p:nvSpPr>
          <p:spPr>
            <a:xfrm>
              <a:off x="1052411" y="4145924"/>
              <a:ext cx="1478464" cy="123015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733" y="5144414"/>
              <a:ext cx="146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Village Information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69382" y="2434350"/>
            <a:ext cx="1695042" cy="1170331"/>
            <a:chOff x="2769382" y="2434350"/>
            <a:chExt cx="1695042" cy="1170331"/>
          </a:xfrm>
        </p:grpSpPr>
        <p:sp>
          <p:nvSpPr>
            <p:cNvPr id="24" name="Oval 23"/>
            <p:cNvSpPr/>
            <p:nvPr/>
          </p:nvSpPr>
          <p:spPr>
            <a:xfrm>
              <a:off x="3630706" y="2757516"/>
              <a:ext cx="833718" cy="8471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69382" y="2434350"/>
              <a:ext cx="146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Distribution Points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472" y="3257596"/>
            <a:ext cx="1584713" cy="808887"/>
            <a:chOff x="104472" y="3257596"/>
            <a:chExt cx="1584713" cy="808887"/>
          </a:xfrm>
        </p:grpSpPr>
        <p:sp>
          <p:nvSpPr>
            <p:cNvPr id="28" name="Oval 27"/>
            <p:cNvSpPr/>
            <p:nvPr/>
          </p:nvSpPr>
          <p:spPr>
            <a:xfrm>
              <a:off x="1122474" y="3257596"/>
              <a:ext cx="566711" cy="24595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472" y="3420152"/>
              <a:ext cx="113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Altitude / Height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71870" y="5275661"/>
            <a:ext cx="2928171" cy="868659"/>
            <a:chOff x="5571870" y="5275661"/>
            <a:chExt cx="2928171" cy="868659"/>
          </a:xfrm>
        </p:grpSpPr>
        <p:sp>
          <p:nvSpPr>
            <p:cNvPr id="32" name="Oval 31"/>
            <p:cNvSpPr/>
            <p:nvPr/>
          </p:nvSpPr>
          <p:spPr>
            <a:xfrm>
              <a:off x="5571870" y="5275661"/>
              <a:ext cx="1479176" cy="8471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34312" y="5774988"/>
              <a:ext cx="1465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Marine Areas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0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System Mapping Exercise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1. Generating the map – Each group to take a walk round the community and make a draft map of the community system using the symbols identified earlier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636767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2. Return to training area and draw up detailed map including village information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70307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Step 3. Present back to the group and compare with other groups maps. Is there enough information?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338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Singleton</dc:creator>
  <cp:lastModifiedBy>Roger Singleton</cp:lastModifiedBy>
  <cp:revision>38</cp:revision>
  <cp:lastPrinted>2013-08-28T00:14:59Z</cp:lastPrinted>
  <dcterms:created xsi:type="dcterms:W3CDTF">2013-08-27T21:49:39Z</dcterms:created>
  <dcterms:modified xsi:type="dcterms:W3CDTF">2017-06-06T04:15:24Z</dcterms:modified>
</cp:coreProperties>
</file>