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6" r:id="rId3"/>
    <p:sldId id="298" r:id="rId4"/>
    <p:sldId id="288" r:id="rId5"/>
    <p:sldId id="289" r:id="rId6"/>
    <p:sldId id="294" r:id="rId7"/>
    <p:sldId id="299" r:id="rId8"/>
    <p:sldId id="295" r:id="rId9"/>
    <p:sldId id="290" r:id="rId10"/>
    <p:sldId id="291" r:id="rId11"/>
    <p:sldId id="300" r:id="rId12"/>
    <p:sldId id="306" r:id="rId13"/>
    <p:sldId id="292" r:id="rId14"/>
    <p:sldId id="293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3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5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4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90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3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3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4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5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4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7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0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3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14" y="1199544"/>
            <a:ext cx="82203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Drinking Water Safety &amp; Security Planning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 2  Implementing DWSSP</a:t>
            </a:r>
          </a:p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Water Safety – An introduction to Safe Water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420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DWSSP Programme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2" y="4067700"/>
            <a:ext cx="2193937" cy="14495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819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simple bacteria test – H2S Testing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t="59147" r="46647" b="19946"/>
          <a:stretch/>
        </p:blipFill>
        <p:spPr>
          <a:xfrm>
            <a:off x="2058471" y="2119672"/>
            <a:ext cx="5027059" cy="365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588" y="111372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simple test where we use colour to determine if the water is good or bad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607364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</a:rPr>
              <a:t>CLEAR = GOOD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7" y="2622517"/>
            <a:ext cx="1440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BLACK 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3" name="Straight Arrow Connector 2"/>
          <p:cNvCxnSpPr>
            <a:stCxn id="8" idx="3"/>
          </p:cNvCxnSpPr>
          <p:nvPr/>
        </p:nvCxnSpPr>
        <p:spPr>
          <a:xfrm>
            <a:off x="1619672" y="3484527"/>
            <a:ext cx="1656184" cy="418981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6012161" y="3499680"/>
            <a:ext cx="1584176" cy="491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548" y="5864357"/>
            <a:ext cx="846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Main Problem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It doesn’t tell us how contaminated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water 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285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do we measure them? – Water Quality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227303"/>
            <a:ext cx="855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Turbidity/Conductivity/pH</a:t>
            </a: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Sensors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536" y="2174843"/>
            <a:ext cx="2521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Turbidity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(How cloudy water is)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74465" y="2161117"/>
            <a:ext cx="4357739" cy="1496482"/>
            <a:chOff x="2879264" y="1988840"/>
            <a:chExt cx="6264736" cy="21513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988840"/>
              <a:ext cx="3841714" cy="21513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79264" y="2010936"/>
              <a:ext cx="972656" cy="57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Low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851920" y="2492896"/>
              <a:ext cx="972108" cy="57162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71344" y="1988840"/>
              <a:ext cx="972656" cy="57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High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380312" y="2486320"/>
              <a:ext cx="791032" cy="578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46" y="1836698"/>
            <a:ext cx="1033329" cy="21453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0709" y="4733014"/>
            <a:ext cx="2521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Conductivity and pH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30" y="4335447"/>
            <a:ext cx="1657839" cy="18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5" y="1134969"/>
            <a:ext cx="8443151" cy="5631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 we do with the results?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57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Recommended Actions - Exercise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6" y="1156332"/>
            <a:ext cx="856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Water Quality Results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416" y="1741107"/>
            <a:ext cx="8354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Each group take the results from the testing performed. Plot them on the graph and look at the pattern from the “Water Safety Actions” sheet.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8415" y="5170004"/>
            <a:ext cx="875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COMPLETE SECTION 3B WATER QUALITY RESULTS ON DWSSP FOR OWN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16" y="3126102"/>
            <a:ext cx="835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Discuss and present back to the group on the required Water Safety 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0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92116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 of Session</a:t>
            </a:r>
          </a:p>
        </p:txBody>
      </p:sp>
    </p:spTree>
    <p:extLst>
      <p:ext uri="{BB962C8B-B14F-4D97-AF65-F5344CB8AC3E}">
        <p14:creationId xmlns:p14="http://schemas.microsoft.com/office/powerpoint/2010/main" val="13957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is Safe Water?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32057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cs typeface="Arial" panose="020B0604020202020204" pitchFamily="34" charset="0"/>
              </a:rPr>
              <a:t>According to the World Health Organisation, </a:t>
            </a:r>
            <a:r>
              <a:rPr lang="en-GB" sz="2600" b="1" i="1" dirty="0">
                <a:cs typeface="Arial" panose="020B0604020202020204" pitchFamily="34" charset="0"/>
              </a:rPr>
              <a:t>Safe Drinking Water</a:t>
            </a:r>
            <a:r>
              <a:rPr lang="en-GB" sz="2600" dirty="0">
                <a:cs typeface="Arial" panose="020B0604020202020204" pitchFamily="34" charset="0"/>
              </a:rPr>
              <a:t> is water with microbial, chemical and physical characteristics that meet standards:</a:t>
            </a:r>
            <a:endParaRPr lang="en-US" sz="2600" dirty="0"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550" y="4167796"/>
            <a:ext cx="2376264" cy="2141168"/>
            <a:chOff x="521550" y="4167796"/>
            <a:chExt cx="2376264" cy="21411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8" t="36869" r="42384" b="17051"/>
            <a:stretch/>
          </p:blipFill>
          <p:spPr>
            <a:xfrm rot="16200000">
              <a:off x="1108202" y="3644454"/>
              <a:ext cx="1202959" cy="22496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1550" y="5477967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Bacteria Contamination</a:t>
              </a:r>
              <a:endParaRPr lang="en-US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8680" y="5518062"/>
              <a:ext cx="369134" cy="36913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07601" y="3010463"/>
            <a:ext cx="5092921" cy="1157333"/>
            <a:chOff x="3707601" y="3010463"/>
            <a:chExt cx="5092921" cy="1157333"/>
          </a:xfrm>
        </p:grpSpPr>
        <p:grpSp>
          <p:nvGrpSpPr>
            <p:cNvPr id="11" name="Group 10"/>
            <p:cNvGrpSpPr/>
            <p:nvPr/>
          </p:nvGrpSpPr>
          <p:grpSpPr>
            <a:xfrm>
              <a:off x="3707601" y="3010463"/>
              <a:ext cx="2808312" cy="1157333"/>
              <a:chOff x="4859610" y="4509120"/>
              <a:chExt cx="3844063" cy="158417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9610" y="4650677"/>
                <a:ext cx="2016646" cy="130106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02" b="12646"/>
              <a:stretch/>
            </p:blipFill>
            <p:spPr>
              <a:xfrm>
                <a:off x="7065062" y="4509120"/>
                <a:ext cx="1638611" cy="1584176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6338906" y="3187603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Chemical Contamination</a:t>
              </a:r>
              <a:endParaRPr lang="en-US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5-Point Star 17"/>
            <p:cNvSpPr/>
            <p:nvPr/>
          </p:nvSpPr>
          <p:spPr>
            <a:xfrm>
              <a:off x="8418001" y="3217618"/>
              <a:ext cx="382521" cy="382521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4008" y="4829895"/>
            <a:ext cx="3618756" cy="1757809"/>
            <a:chOff x="4644008" y="4829895"/>
            <a:chExt cx="3618756" cy="17578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829895"/>
              <a:ext cx="1728192" cy="12961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44008" y="6126039"/>
              <a:ext cx="3618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Physical Contamination</a:t>
              </a:r>
              <a:endParaRPr lang="en-US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615927" y="5772522"/>
              <a:ext cx="363395" cy="312392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7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is Safe Water?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2577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It is defined as the following: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100190"/>
            <a:ext cx="64885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prstClr val="black"/>
                </a:solidFill>
              </a:rPr>
              <a:t>“Safe Drinking Water is free from pathogens and elevated levels of toxic substances at all times” </a:t>
            </a:r>
          </a:p>
          <a:p>
            <a:r>
              <a:rPr lang="en-GB" sz="2400" i="1" dirty="0">
                <a:solidFill>
                  <a:prstClr val="black"/>
                </a:solidFill>
              </a:rPr>
              <a:t>– WHO/UNICEF Joint Monitoring Programme 2017</a:t>
            </a:r>
          </a:p>
          <a:p>
            <a:endParaRPr lang="en-GB" sz="1400" dirty="0">
              <a:solidFill>
                <a:prstClr val="black"/>
              </a:solidFill>
            </a:endParaRPr>
          </a:p>
          <a:p>
            <a:r>
              <a:rPr lang="en-GB" sz="2400" b="1" dirty="0">
                <a:solidFill>
                  <a:prstClr val="black"/>
                </a:solidFill>
              </a:rPr>
              <a:t>It presents no significant risk to health over a lifetime of consumption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213481"/>
            <a:ext cx="8486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That leaves the following question, what are pathogens and what is a toxic substance?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235" y="1958341"/>
            <a:ext cx="2025749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9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Main contaminants of water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27303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This should be rephrased slightly, what are the </a:t>
            </a:r>
            <a:r>
              <a:rPr lang="en-GB" sz="3200" b="1" dirty="0">
                <a:solidFill>
                  <a:prstClr val="black"/>
                </a:solidFill>
              </a:rPr>
              <a:t>main contaminants</a:t>
            </a:r>
            <a:r>
              <a:rPr lang="en-GB" sz="3200" dirty="0">
                <a:solidFill>
                  <a:prstClr val="black"/>
                </a:solidFill>
              </a:rPr>
              <a:t> of </a:t>
            </a:r>
            <a:r>
              <a:rPr lang="en-GB" sz="3200" b="1" dirty="0">
                <a:solidFill>
                  <a:prstClr val="black"/>
                </a:solidFill>
              </a:rPr>
              <a:t>drinking water</a:t>
            </a:r>
            <a:r>
              <a:rPr lang="en-GB" sz="3200" dirty="0">
                <a:solidFill>
                  <a:prstClr val="black"/>
                </a:solidFill>
              </a:rPr>
              <a:t> that could be a </a:t>
            </a:r>
            <a:r>
              <a:rPr lang="en-GB" sz="3200" b="1" dirty="0">
                <a:solidFill>
                  <a:prstClr val="black"/>
                </a:solidFill>
              </a:rPr>
              <a:t>risk to health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958463"/>
            <a:ext cx="8570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Pathogen is anything that can cause disease. In water we look at Microbiological Pathogens, ones you cannot see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343458"/>
            <a:ext cx="1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Bacteria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7321" y="4343458"/>
            <a:ext cx="1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Viruses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8010" y="4343458"/>
            <a:ext cx="189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Helminths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49896" y="4343458"/>
            <a:ext cx="189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Protozoa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5106" y="5133963"/>
            <a:ext cx="857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Toxic substance is anything that will cause harm if found in excessive levels. Mainly chemicals.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5106" y="6068797"/>
            <a:ext cx="1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Fluoride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2915" y="6068797"/>
            <a:ext cx="1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Arsenic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3604" y="6068797"/>
            <a:ext cx="141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Nitrate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60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are the health effects?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27303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High levels of bacteria may lead to:</a:t>
            </a:r>
          </a:p>
          <a:p>
            <a:r>
              <a:rPr lang="en-GB" sz="3200" b="1" dirty="0">
                <a:solidFill>
                  <a:prstClr val="black"/>
                </a:solidFill>
              </a:rPr>
              <a:t>Diarrhoea, Intestinal Helminths, Trachoma,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58409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High levels of priority chemical contamination may lead to:</a:t>
            </a:r>
          </a:p>
          <a:p>
            <a:r>
              <a:rPr lang="en-GB" sz="3200" b="1" dirty="0">
                <a:solidFill>
                  <a:prstClr val="black"/>
                </a:solidFill>
              </a:rPr>
              <a:t>Fluorosis, </a:t>
            </a:r>
            <a:r>
              <a:rPr lang="en-GB" sz="3200" b="1" dirty="0" err="1">
                <a:solidFill>
                  <a:prstClr val="black"/>
                </a:solidFill>
              </a:rPr>
              <a:t>Arsenocosis</a:t>
            </a:r>
            <a:r>
              <a:rPr lang="en-GB" sz="3200" b="1" dirty="0">
                <a:solidFill>
                  <a:prstClr val="black"/>
                </a:solidFill>
              </a:rPr>
              <a:t>,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0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4" y="1232453"/>
            <a:ext cx="7634392" cy="5403016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does the water get contaminated?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983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216776"/>
            <a:ext cx="8556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prstClr val="black"/>
                </a:solidFill>
              </a:rPr>
              <a:t>How do we know they are in water? – Key Parameters</a:t>
            </a:r>
            <a:endParaRPr lang="en-US" sz="3000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1521" y="1340767"/>
          <a:ext cx="8640959" cy="5256585"/>
        </p:xfrm>
        <a:graphic>
          <a:graphicData uri="http://schemas.openxmlformats.org/drawingml/2006/table">
            <a:tbl>
              <a:tblPr firstRow="1" firstCol="1" bandRow="1"/>
              <a:tblGrid>
                <a:gridCol w="1569863">
                  <a:extLst>
                    <a:ext uri="{9D8B030D-6E8A-4147-A177-3AD203B41FA5}">
                      <a16:colId xmlns:a16="http://schemas.microsoft.com/office/drawing/2014/main" val="1518359610"/>
                    </a:ext>
                  </a:extLst>
                </a:gridCol>
                <a:gridCol w="599000">
                  <a:extLst>
                    <a:ext uri="{9D8B030D-6E8A-4147-A177-3AD203B41FA5}">
                      <a16:colId xmlns:a16="http://schemas.microsoft.com/office/drawing/2014/main" val="3151386666"/>
                    </a:ext>
                  </a:extLst>
                </a:gridCol>
                <a:gridCol w="5026823">
                  <a:extLst>
                    <a:ext uri="{9D8B030D-6E8A-4147-A177-3AD203B41FA5}">
                      <a16:colId xmlns:a16="http://schemas.microsoft.com/office/drawing/2014/main" val="2724897815"/>
                    </a:ext>
                  </a:extLst>
                </a:gridCol>
                <a:gridCol w="1445273">
                  <a:extLst>
                    <a:ext uri="{9D8B030D-6E8A-4147-A177-3AD203B41FA5}">
                      <a16:colId xmlns:a16="http://schemas.microsoft.com/office/drawing/2014/main" val="3978969094"/>
                    </a:ext>
                  </a:extLst>
                </a:gridCol>
              </a:tblGrid>
              <a:tr h="515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Ideal Reading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94240"/>
                  </a:ext>
                </a:extLst>
              </a:tr>
              <a:tr h="103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Thermotolerant (Faecal) Coliforms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Subgroup of coliform bacteria associated with faecal contamination from warm-blooded animals. Can ferment lactose at 44.5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º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during analysis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per 100 mL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665177"/>
                  </a:ext>
                </a:extLst>
              </a:tr>
              <a:tr h="530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Coli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of pathogenic (i.e. can result in disease) bacteria found in human intestines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per 100 mL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5352"/>
                  </a:ext>
                </a:extLst>
              </a:tr>
              <a:tr h="106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Coliforms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 faecal and non-faecal bacteria from humans, animals and delayed organic matter that are able to ferment lactose at either 35 or 37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º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within 24-48 hours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per 100 mL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504528"/>
                  </a:ext>
                </a:extLst>
              </a:tr>
              <a:tr h="795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Conductivity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measure of a water’s capability to pass electrical flow. A large value indicates a high presence of soluble metals and ions in the water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 μS/cm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37854"/>
                  </a:ext>
                </a:extLst>
              </a:tr>
              <a:tr h="795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Turbidity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cloudiness of water, indicates the amount of solid particles that are suspended in water that can cause the scattering of light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NTU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671356"/>
                  </a:ext>
                </a:extLst>
              </a:tr>
              <a:tr h="530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measure of acidity (low pH) or alkalinity (high pH) of water with a neutral value of 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units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9" marR="68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03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93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Which are most important?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227303"/>
            <a:ext cx="8556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All are important, but the highest priority is the level of </a:t>
            </a:r>
            <a:r>
              <a:rPr lang="en-GB" sz="3200" dirty="0" err="1">
                <a:solidFill>
                  <a:prstClr val="black"/>
                </a:solidFill>
              </a:rPr>
              <a:t>E.Coli</a:t>
            </a:r>
            <a:r>
              <a:rPr lang="en-GB" sz="3200" dirty="0">
                <a:solidFill>
                  <a:prstClr val="black"/>
                </a:solidFill>
              </a:rPr>
              <a:t> in the water. This indicates faecal contamination by either humans or animals (including birds)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0" y="3743294"/>
            <a:ext cx="8556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High levels of </a:t>
            </a:r>
            <a:r>
              <a:rPr lang="en-GB" sz="3200" dirty="0" err="1">
                <a:solidFill>
                  <a:prstClr val="black"/>
                </a:solidFill>
              </a:rPr>
              <a:t>E.Coli</a:t>
            </a:r>
            <a:r>
              <a:rPr lang="en-GB" sz="3200" dirty="0">
                <a:solidFill>
                  <a:prstClr val="black"/>
                </a:solidFill>
              </a:rPr>
              <a:t> mean a higher risk of bacteria and other pathogens being present in the water</a:t>
            </a:r>
          </a:p>
        </p:txBody>
      </p:sp>
    </p:spTree>
    <p:extLst>
      <p:ext uri="{BB962C8B-B14F-4D97-AF65-F5344CB8AC3E}">
        <p14:creationId xmlns:p14="http://schemas.microsoft.com/office/powerpoint/2010/main" val="283680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How do we measure them? – Water Quality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227303"/>
            <a:ext cx="855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prstClr val="black"/>
                </a:solidFill>
              </a:rPr>
              <a:t>E.Coli</a:t>
            </a:r>
            <a:r>
              <a:rPr lang="en-GB" sz="3200" dirty="0">
                <a:solidFill>
                  <a:prstClr val="black"/>
                </a:solidFill>
              </a:rPr>
              <a:t> / Total Coliforms – Membrane Filtration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7" y="2305722"/>
            <a:ext cx="4314797" cy="188196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259453" y="2000836"/>
            <a:ext cx="3120231" cy="2557910"/>
            <a:chOff x="5126931" y="1841812"/>
            <a:chExt cx="3507600" cy="2875468"/>
          </a:xfrm>
        </p:grpSpPr>
        <p:sp>
          <p:nvSpPr>
            <p:cNvPr id="30" name="Cylinder 29"/>
            <p:cNvSpPr/>
            <p:nvPr/>
          </p:nvSpPr>
          <p:spPr>
            <a:xfrm>
              <a:off x="5126931" y="3179124"/>
              <a:ext cx="3507600" cy="424069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519" y="4202646"/>
              <a:ext cx="393838" cy="3938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959" y="3714898"/>
              <a:ext cx="393838" cy="3938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337" y="4225747"/>
              <a:ext cx="393838" cy="3938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991" y="4017439"/>
              <a:ext cx="393838" cy="3938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044" y="4073347"/>
              <a:ext cx="393838" cy="3938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3831909"/>
              <a:ext cx="393838" cy="39383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295" y="3679509"/>
              <a:ext cx="393838" cy="3938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81" y="4323442"/>
              <a:ext cx="393838" cy="3938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519" y="2445996"/>
              <a:ext cx="393838" cy="39383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959" y="1958248"/>
              <a:ext cx="393838" cy="39383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337" y="2469097"/>
              <a:ext cx="393838" cy="3938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731" y="2075259"/>
              <a:ext cx="393838" cy="39383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044" y="2316697"/>
              <a:ext cx="393838" cy="39383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2075259"/>
              <a:ext cx="393838" cy="3938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295" y="1922859"/>
              <a:ext cx="393838" cy="39383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81" y="2566792"/>
              <a:ext cx="393838" cy="393838"/>
            </a:xfrm>
            <a:prstGeom prst="rect">
              <a:avLst/>
            </a:prstGeom>
          </p:spPr>
        </p:pic>
        <p:sp>
          <p:nvSpPr>
            <p:cNvPr id="29" name="Arrow: Down 28"/>
            <p:cNvSpPr/>
            <p:nvPr/>
          </p:nvSpPr>
          <p:spPr>
            <a:xfrm>
              <a:off x="6759498" y="2825042"/>
              <a:ext cx="172279" cy="1203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397" y="2732278"/>
              <a:ext cx="393838" cy="393838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5681519" y="1841812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26367" y="1981435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818369" y="2159950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239505" y="2523440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589659" y="3140894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158959" y="3232132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6503876" y="3140894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8106142" y="3145993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621450" y="3207193"/>
              <a:ext cx="159026" cy="159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45770" y="4827841"/>
            <a:ext cx="8556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sample water is passed through a membrane filter, and the coliform bacteria is trapped on the surface. This plate is then incubated to let the bacteria grow before being counted</a:t>
            </a:r>
          </a:p>
        </p:txBody>
      </p:sp>
    </p:spTree>
    <p:extLst>
      <p:ext uri="{BB962C8B-B14F-4D97-AF65-F5344CB8AC3E}">
        <p14:creationId xmlns:p14="http://schemas.microsoft.com/office/powerpoint/2010/main" val="1965169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650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Singleton</dc:creator>
  <cp:lastModifiedBy>Roger Singleton</cp:lastModifiedBy>
  <cp:revision>61</cp:revision>
  <cp:lastPrinted>2013-08-28T03:12:06Z</cp:lastPrinted>
  <dcterms:created xsi:type="dcterms:W3CDTF">2013-08-27T21:49:39Z</dcterms:created>
  <dcterms:modified xsi:type="dcterms:W3CDTF">2017-06-12T03:02:36Z</dcterms:modified>
</cp:coreProperties>
</file>