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3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5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4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9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3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3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5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1.jp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14" y="1199544"/>
            <a:ext cx="82203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Drinking Water Safety &amp; Security Planning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 2  Implementing DWSSP</a:t>
            </a:r>
          </a:p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Water Safety – Drinking Water Safety Planning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420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DWSSP 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2" y="4067700"/>
            <a:ext cx="2193937" cy="14495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819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.simplesite.com/i/73/5e/286541531928288883/i286541539266083681._szw480h128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Risk Assessment Example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6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340768"/>
            <a:ext cx="856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What do you think can go wrong in a Drinking Water Supply?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16" y="2391404"/>
            <a:ext cx="835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Split into groups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and discuss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16" y="3071185"/>
            <a:ext cx="835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Present back to group what you think can go wrong with Drinking Water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Hazard Identification – Exercise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019" y="1196752"/>
            <a:ext cx="7420485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6" y="1293694"/>
            <a:ext cx="167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A. Identify area of the system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6" y="2505670"/>
            <a:ext cx="18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B. Understand what can go wrong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6" y="3717032"/>
            <a:ext cx="166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C. List the events that could lead to this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" y="5205099"/>
            <a:ext cx="1669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D. For each event, identify the risk factors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052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E. Then identify the CURRENT control measures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8653" y="5805264"/>
            <a:ext cx="198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F. Evaluate the Risk of the event occurring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3578" y="5793594"/>
            <a:ext cx="198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G. Plan to minimise the event occurring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95389" y="933654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5103947" y="1304329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150622" y="3300752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4031940" y="3676218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5732476" y="3676218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6787981" y="3676218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8397309" y="3676218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Risk Assessment Steps for DWSP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7768" y="1399671"/>
            <a:ext cx="8748464" cy="4837641"/>
            <a:chOff x="386367" y="412125"/>
            <a:chExt cx="11410682" cy="6309768"/>
          </a:xfrm>
        </p:grpSpPr>
        <p:sp>
          <p:nvSpPr>
            <p:cNvPr id="7" name="Rectangle 6"/>
            <p:cNvSpPr/>
            <p:nvPr/>
          </p:nvSpPr>
          <p:spPr>
            <a:xfrm>
              <a:off x="386368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Catchment / Source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8169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Treatment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2116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Storage and Distribution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66351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Consumer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5113" t="26013" r="27859" b="58319"/>
            <a:stretch/>
          </p:blipFill>
          <p:spPr>
            <a:xfrm>
              <a:off x="9678475" y="4419906"/>
              <a:ext cx="1790163" cy="224400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36707" t="37837" r="57333" b="43853"/>
            <a:stretch/>
          </p:blipFill>
          <p:spPr>
            <a:xfrm>
              <a:off x="9871656" y="1448873"/>
              <a:ext cx="1596982" cy="27585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6" r="12023" b="13401"/>
            <a:stretch/>
          </p:blipFill>
          <p:spPr>
            <a:xfrm rot="5400000">
              <a:off x="6367532" y="1583027"/>
              <a:ext cx="2459865" cy="21915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00"/>
            <a:stretch/>
          </p:blipFill>
          <p:spPr>
            <a:xfrm rot="5400000">
              <a:off x="6297137" y="4325787"/>
              <a:ext cx="2600653" cy="2191559"/>
            </a:xfrm>
            <a:prstGeom prst="rect">
              <a:avLst/>
            </a:prstGeom>
          </p:spPr>
        </p:pic>
        <p:pic>
          <p:nvPicPr>
            <p:cNvPr id="15" name="Picture 2" descr="http://cyeckenya.wikispaces.com/file/view/slowsandfilter.jpg/43820465/slowsandfil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712" y="1448873"/>
              <a:ext cx="1730764" cy="2459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" b="10280"/>
            <a:stretch/>
          </p:blipFill>
          <p:spPr>
            <a:xfrm rot="5400000">
              <a:off x="3400449" y="4471501"/>
              <a:ext cx="2514487" cy="18139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67" y="1445394"/>
              <a:ext cx="2530699" cy="1417191"/>
            </a:xfrm>
            <a:prstGeom prst="rect">
              <a:avLst/>
            </a:prstGeom>
          </p:spPr>
        </p:pic>
        <p:pic>
          <p:nvPicPr>
            <p:cNvPr id="18" name="Picture 4" descr="http://freebigpictures.com/wp-content/uploads/2009/09/spring-sourc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8"/>
            <a:stretch/>
          </p:blipFill>
          <p:spPr bwMode="auto">
            <a:xfrm>
              <a:off x="386367" y="3020090"/>
              <a:ext cx="2530699" cy="15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media.premiumtimesng.com/dev/wp-content/files/2013/04/wel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67" y="4795816"/>
              <a:ext cx="2530699" cy="189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>
              <a:stCxn id="7" idx="3"/>
              <a:endCxn id="8" idx="1"/>
            </p:cNvCxnSpPr>
            <p:nvPr/>
          </p:nvCxnSpPr>
          <p:spPr>
            <a:xfrm>
              <a:off x="2917066" y="824249"/>
              <a:ext cx="4411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3"/>
              <a:endCxn id="9" idx="1"/>
            </p:cNvCxnSpPr>
            <p:nvPr/>
          </p:nvCxnSpPr>
          <p:spPr>
            <a:xfrm>
              <a:off x="5888867" y="824249"/>
              <a:ext cx="4432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8862814" y="824249"/>
              <a:ext cx="4035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A. Identify the area of the system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5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782" y="1249596"/>
            <a:ext cx="8146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There are 4 main problems we encounter with the provision of drinking water: What are they?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6" name="Picture 2" descr="https://encrypted-tbn1.gstatic.com/images?q=tbn:ANd9GcSnJHp4RFmGnGDU7cuE_gn6UK5vigqSPPa_WBkDVP_XAglZUV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36" y="3068960"/>
            <a:ext cx="25315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36869" r="42384" b="17051"/>
          <a:stretch/>
        </p:blipFill>
        <p:spPr>
          <a:xfrm rot="16200000">
            <a:off x="1126204" y="1772602"/>
            <a:ext cx="1202959" cy="2249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360611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Bacteria Contamination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12160" y="2348880"/>
            <a:ext cx="2808312" cy="1157333"/>
            <a:chOff x="4859610" y="4509120"/>
            <a:chExt cx="3844063" cy="15841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610" y="4650677"/>
              <a:ext cx="2016646" cy="13010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02" b="12646"/>
            <a:stretch/>
          </p:blipFill>
          <p:spPr>
            <a:xfrm>
              <a:off x="7065062" y="4509120"/>
              <a:ext cx="1638611" cy="158417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228184" y="35761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Chemical Contamination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97152"/>
            <a:ext cx="1728192" cy="1296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91980" y="6237312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Aesthetic (Unpleasant to Drink)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8" name="Picture 4" descr="https://encrypted-tbn1.gstatic.com/images?q=tbn:ANd9GcQNYYIGtPJd4i2yn9fa2hJXO4GUDbOQFCBr1yu54RPIXoTw1Eo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3" y="4776303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44543" y="5469995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Water Available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6682" y="3646210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307279" y="3606115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173635" y="5883795"/>
            <a:ext cx="363395" cy="312392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2" y="6303348"/>
            <a:ext cx="476877" cy="4768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B. What can go wrong with drinking water?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1" grpId="0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782" y="1178749"/>
            <a:ext cx="814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 main events that cause problems include: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936" y="1812551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Bacteria enters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96" y="2489079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Chemicals enters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11" y="3165607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Dirt/Soil/Solids enter the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43877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Drinking Water Supply flow is uncontrolled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514344"/>
            <a:ext cx="814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Disaster or Climate Change effects including: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Drought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Flooding (Fresh or Salt Water)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Storm Damage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Earthquake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9592" y="1875306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7522608" y="2517655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25435" y="3196890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7508451" y="3161825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8035532" y="3196890"/>
            <a:ext cx="363395" cy="312392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28" y="3114648"/>
            <a:ext cx="476877" cy="4768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28" y="3826621"/>
            <a:ext cx="476877" cy="47687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925435" y="5298810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7508451" y="5263745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8035532" y="5298810"/>
            <a:ext cx="363395" cy="312392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28" y="5216568"/>
            <a:ext cx="476877" cy="476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C. What events cause problems?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3" grpId="0" animBg="1"/>
      <p:bldP spid="28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79575"/>
              </p:ext>
            </p:extLst>
          </p:nvPr>
        </p:nvGraphicFramePr>
        <p:xfrm>
          <a:off x="107503" y="1772816"/>
          <a:ext cx="8928992" cy="49565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Distribution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936" y="1196752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Bacteria enters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9592" y="1259507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952328" cy="19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59832" y="2915648"/>
            <a:ext cx="1507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Toilets and Animals Near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398" y="4661500"/>
            <a:ext cx="1753585" cy="19727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937" y="6269250"/>
            <a:ext cx="197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Dirt or Rubbish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661501"/>
            <a:ext cx="2070645" cy="1552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31" y="2420888"/>
            <a:ext cx="2811336" cy="1728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7875" y="2865130"/>
            <a:ext cx="120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Animal Access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63" y="4666894"/>
            <a:ext cx="3080470" cy="1725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63539" y="4821539"/>
            <a:ext cx="1132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Cracks and Leaks – Ingress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D. What are the Risk Factors for each event?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45122"/>
              </p:ext>
            </p:extLst>
          </p:nvPr>
        </p:nvGraphicFramePr>
        <p:xfrm>
          <a:off x="107503" y="1772816"/>
          <a:ext cx="8928992" cy="49565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Distribution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936" y="1196752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Chemicals enters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3237" y="2793856"/>
            <a:ext cx="139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Farming/ Pesticides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797152"/>
            <a:ext cx="116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Waste Water Output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9885" y="5837202"/>
            <a:ext cx="146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Corrosion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7615867" y="1243750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722" y="2405954"/>
            <a:ext cx="2982133" cy="1491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>
          <a:xfrm>
            <a:off x="1403649" y="4149080"/>
            <a:ext cx="3028010" cy="24407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4788024" y="2544830"/>
            <a:ext cx="4033247" cy="3108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D. What are the Risk Factors for each event?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66192"/>
              </p:ext>
            </p:extLst>
          </p:nvPr>
        </p:nvGraphicFramePr>
        <p:xfrm>
          <a:off x="107503" y="1772816"/>
          <a:ext cx="8928992" cy="49565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Distribution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936" y="1196752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Dirt/Soil/Solids enter the Drinking Water Supply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150" y="2492896"/>
            <a:ext cx="1515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Soil Erosion/ Surface Runoff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91298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Unconsolidated Soil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056" y="5385410"/>
            <a:ext cx="146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Leaking Pipes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0487" y="1278994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513503" y="1243929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8040584" y="1278994"/>
            <a:ext cx="363395" cy="312392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0" y="1196752"/>
            <a:ext cx="476877" cy="4768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2" y="2449909"/>
            <a:ext cx="2481387" cy="1395780"/>
          </a:xfrm>
          <a:prstGeom prst="rect">
            <a:avLst/>
          </a:prstGeom>
        </p:spPr>
      </p:pic>
      <p:pic>
        <p:nvPicPr>
          <p:cNvPr id="1026" name="Picture 2" descr="http://cdn.instructables.com/FK9/KXBB/G6MPMD16/FK9KXBBG6MPMD16.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10901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ohmygodfacts.com/wp-content/uploads/2014/08/deffcts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9" y="410901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6119" y="591298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Deforestation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8" y="3105255"/>
            <a:ext cx="3810000" cy="2133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D. What are the Risk Factors for each event?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67571"/>
              </p:ext>
            </p:extLst>
          </p:nvPr>
        </p:nvGraphicFramePr>
        <p:xfrm>
          <a:off x="107503" y="1772816"/>
          <a:ext cx="8928992" cy="49565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Water Distribution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936" y="1196752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Drinking Water Supply flow is uncontrolled/ Drought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85293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Variable/ Low water levels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95504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Damaged Collection Structures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9885" y="4365104"/>
            <a:ext cx="146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Leaks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0" y="1196752"/>
            <a:ext cx="476877" cy="476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" y="2420887"/>
            <a:ext cx="2414864" cy="18111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46" y="4498466"/>
            <a:ext cx="2568121" cy="1926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60" y="2474406"/>
            <a:ext cx="3165574" cy="1772721"/>
          </a:xfrm>
          <a:prstGeom prst="rect">
            <a:avLst/>
          </a:prstGeom>
        </p:spPr>
      </p:pic>
      <p:pic>
        <p:nvPicPr>
          <p:cNvPr id="2052" name="Picture 4" descr="http://pittplank.com/wp-content/uploads/2014/01/clogged-gutter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 r="24876"/>
          <a:stretch/>
        </p:blipFill>
        <p:spPr bwMode="auto">
          <a:xfrm>
            <a:off x="5065058" y="4849374"/>
            <a:ext cx="2475258" cy="17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60695" y="5383044"/>
            <a:ext cx="137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Blocked Piping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D. What are the Risk Factors for each event?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393612"/>
            <a:ext cx="7272586" cy="5347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24959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Imagine this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442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Steady stream source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Good storage capacity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Each home has a tap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764" y="580159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Each person has 100 litres per day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370" y="1165937"/>
            <a:ext cx="150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Water looks and tastes clean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012361"/>
            <a:ext cx="201622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What could possibly go wrong?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349902"/>
            <a:ext cx="282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WaterAid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(2013) 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Gravity-fed scheme – Tech brief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.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WaterAid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, London.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Why Drinking Water Safety Planning?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51" y="1484784"/>
            <a:ext cx="7600899" cy="5284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36" y="1196752"/>
            <a:ext cx="814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Disaster/ Climate Change Effects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054239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Low level Flood Plain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(Flooding)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Base of Slope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(Landslide)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19672" y="3573016"/>
            <a:ext cx="1872208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441910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Earthquake Zone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(Earthquake)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7" y="4869160"/>
            <a:ext cx="23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Near the shoreline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(Tsunami/King Tide)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9" y="198292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Near River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(Flooding)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Near Gully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(Subsidence)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652121" y="2583088"/>
            <a:ext cx="1872208" cy="9246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30487" y="1278994"/>
            <a:ext cx="369134" cy="36913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7513503" y="1243929"/>
            <a:ext cx="382521" cy="38252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8040584" y="1278994"/>
            <a:ext cx="363395" cy="312392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0" y="1196752"/>
            <a:ext cx="476877" cy="476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D. What are the Risk Factors for each event?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2" y="1390774"/>
            <a:ext cx="3556779" cy="203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693" y="3490509"/>
            <a:ext cx="330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Fencing around a source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34244" r="32143" b="34243"/>
          <a:stretch/>
        </p:blipFill>
        <p:spPr>
          <a:xfrm>
            <a:off x="4572001" y="1390774"/>
            <a:ext cx="3974664" cy="203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345" y="3490509"/>
            <a:ext cx="33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Mesh Inlet Screen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4098" name="Picture 2" descr="https://encrypted-tbn3.gstatic.com/images?q=tbn:ANd9GcRZKH1rmqX7ioHelcVFiXyC2Hd3dcyy73RbyjPbLeLmPCJbbCX4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13" y="4854389"/>
            <a:ext cx="1206744" cy="17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ilters-china.com/pro/water_purifier/big/ry_10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26205"/>
          <a:stretch/>
        </p:blipFill>
        <p:spPr bwMode="auto">
          <a:xfrm>
            <a:off x="2786655" y="4715644"/>
            <a:ext cx="897839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R9RWNuVsggTnb0ovO8B62KyJh6oKMbZECE3ZrR__FCbt4q1O7O-1Fz4pZ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/>
          <a:stretch/>
        </p:blipFill>
        <p:spPr bwMode="auto">
          <a:xfrm>
            <a:off x="4020669" y="4745297"/>
            <a:ext cx="2143125" cy="19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59333" y="4921953"/>
            <a:ext cx="2046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Filters – Gravel or Sand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E. Control Measures – Bacteria/Chemical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893" y="4999491"/>
            <a:ext cx="2304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Spring Box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Covering a source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9265" b="5686"/>
          <a:stretch/>
        </p:blipFill>
        <p:spPr>
          <a:xfrm rot="5400000">
            <a:off x="588161" y="1281148"/>
            <a:ext cx="3550023" cy="3557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5063" r="4299" b="15353"/>
          <a:stretch/>
        </p:blipFill>
        <p:spPr>
          <a:xfrm>
            <a:off x="4699588" y="1284844"/>
            <a:ext cx="3859949" cy="3550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588" y="4999491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Diversion Ditch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5241" y="4999491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Overflow Pipe</a:t>
            </a:r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5177119" y="2702859"/>
            <a:ext cx="507580" cy="2296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H="1" flipV="1">
            <a:off x="7147340" y="3388659"/>
            <a:ext cx="593012" cy="16108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E. Control Measures – Bacteria/Physical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/>
          <a:stretch/>
        </p:blipFill>
        <p:spPr>
          <a:xfrm>
            <a:off x="420221" y="1194996"/>
            <a:ext cx="5237629" cy="548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5015" y="5281879"/>
            <a:ext cx="197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Solid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5015" y="1628761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Sealed Cover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5015" y="3349315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Clean with no leaks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18212" y="2017059"/>
            <a:ext cx="2339788" cy="1882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18212" y="3842184"/>
            <a:ext cx="1986803" cy="115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3751729" y="5543489"/>
            <a:ext cx="2753286" cy="2252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E. Control Measures – Bacteria/Physical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7" t="25294"/>
          <a:stretch/>
        </p:blipFill>
        <p:spPr>
          <a:xfrm>
            <a:off x="415059" y="1358153"/>
            <a:ext cx="5797482" cy="5296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5240" y="1635060"/>
            <a:ext cx="1970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Min Head Device e.g. Dam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5239" y="3527756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Overflow Pipes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5238" y="5086581"/>
            <a:ext cx="197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Pressure Break Box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E. Control Measures – Controlling Flow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3" b="11765"/>
          <a:stretch/>
        </p:blipFill>
        <p:spPr>
          <a:xfrm>
            <a:off x="569475" y="1277470"/>
            <a:ext cx="2792290" cy="2516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382" y="1997150"/>
            <a:ext cx="238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Storage and Settlement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21" y="1648479"/>
            <a:ext cx="3141761" cy="1774561"/>
          </a:xfrm>
          <a:prstGeom prst="rect">
            <a:avLst/>
          </a:prstGeom>
        </p:spPr>
      </p:pic>
      <p:pic>
        <p:nvPicPr>
          <p:cNvPr id="6" name="Picture 2" descr="https://encrypted-tbn3.gstatic.com/images?q=tbn:ANd9GcRZKH1rmqX7ioHelcVFiXyC2Hd3dcyy73RbyjPbLeLmPCJbbCX4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5" y="4087907"/>
            <a:ext cx="1783760" cy="2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2171" y="5063113"/>
            <a:ext cx="131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Filters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4702" r="43197" b="24681"/>
          <a:stretch/>
        </p:blipFill>
        <p:spPr>
          <a:xfrm>
            <a:off x="4795709" y="3835949"/>
            <a:ext cx="1537856" cy="2850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7993" y="4816891"/>
            <a:ext cx="238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First Flush Rainwater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E. Control Measures – Treating Water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1960" y="364792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Establish drinking water protection zones (Fencing)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2751" r="18231" b="5900"/>
          <a:stretch/>
        </p:blipFill>
        <p:spPr>
          <a:xfrm>
            <a:off x="491322" y="1124744"/>
            <a:ext cx="3432606" cy="563482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2207625" y="4124980"/>
            <a:ext cx="2004335" cy="2410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1960" y="234888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Reduce use of fertilisers near catchments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2063609" y="2825934"/>
            <a:ext cx="2148351" cy="6155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1960" y="4946972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For surface: Install and maintain screens and sediment traps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1487545" y="4529298"/>
            <a:ext cx="2724415" cy="111017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D&amp;E. Best Practice – Surface Sources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992" y="278383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Protect source against run off flows (Diversion Ditch)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4049" r="4195" b="9008"/>
          <a:stretch/>
        </p:blipFill>
        <p:spPr>
          <a:xfrm>
            <a:off x="262890" y="1186465"/>
            <a:ext cx="4093086" cy="555490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3131840" y="3260884"/>
            <a:ext cx="1368152" cy="96109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112474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Keep toilets and septic tanks 30m away from source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4067944" y="1601798"/>
            <a:ext cx="432048" cy="38704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9992" y="40828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For spring: Construct a safe collection chamber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3275856" y="4293096"/>
            <a:ext cx="1224136" cy="26683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530411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Prevent roaming of animals near the source (Fence)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411760" y="5304110"/>
            <a:ext cx="2088232" cy="47705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D&amp;E. Best Practice – Spring Sources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992" y="249579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Regular cleaning, inspection and maintenance of storage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370" r="20725" b="6481"/>
          <a:stretch/>
        </p:blipFill>
        <p:spPr>
          <a:xfrm>
            <a:off x="467544" y="1163517"/>
            <a:ext cx="3240360" cy="564985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2411760" y="2972852"/>
            <a:ext cx="2088232" cy="117405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1124744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Keep collection roofs clean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2843808" y="1386354"/>
            <a:ext cx="1656184" cy="74650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9992" y="40828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Repair leaks and cracks to avoid contaminant ingress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2087724" y="4559930"/>
            <a:ext cx="2412268" cy="5851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523210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Keep Collection areas clean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1187624" y="5493712"/>
            <a:ext cx="3312368" cy="57651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1844824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Put inlet screens on tanks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2411760" y="2106434"/>
            <a:ext cx="2088232" cy="16018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D&amp;E. Best Practice – Rainwater Collection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15" grpId="0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878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With so many Events how can we identify Risk Factors and Control Measures on our system?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16" y="2367374"/>
            <a:ext cx="878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Main Tool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for Risk Factor and Control Measure Identification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481" y="3677419"/>
            <a:ext cx="8793038" cy="2843625"/>
            <a:chOff x="323528" y="3852230"/>
            <a:chExt cx="8793038" cy="28436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861048"/>
              <a:ext cx="2061237" cy="28348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394" y="3861047"/>
              <a:ext cx="2061237" cy="28348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60" y="3857206"/>
              <a:ext cx="2064029" cy="28386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918" y="3852230"/>
              <a:ext cx="2067648" cy="284362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19672" y="4514456"/>
            <a:ext cx="59046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SANITARY SURVEYS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835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D&amp;E. How to identify risks and control measures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393612"/>
            <a:ext cx="7272586" cy="5347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24959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Well, the following could……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44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Drought hits hard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501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Storage Tank gets blown over in a storm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Water pressure drops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764" y="58015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Population increases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165937"/>
            <a:ext cx="293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Water becomes contaminated from a farm upstream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6958" y="2276872"/>
            <a:ext cx="5490084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We look at Risks to minimise things going wrong!!!!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349902"/>
            <a:ext cx="282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WaterAid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(2013) 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Gravity-fed scheme – Tech brief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.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WaterAid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, London.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Why Drinking Water Safety Planning?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856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Supply/Storage Hazards and Control Measures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16" y="1741107"/>
            <a:ext cx="83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1 Group perform Sanitary Survey for the Water Source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16" y="2878545"/>
            <a:ext cx="8354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1/2/3… Group/s perform Sanitary Surveys on Distribution Points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415" y="5733256"/>
            <a:ext cx="875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COMPLETE RISK FACTORS AND CURRENT CONTROL MEASURES COLUMN ON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TEMPLATE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416" y="2293770"/>
            <a:ext cx="856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Distribution Hazards and Control Measures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16" y="3840856"/>
            <a:ext cx="8354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Present back to group on risk factors and control measures for the water 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Tick the relevant boxes. Are there any more that need listing?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Identifying Risks and Control Measures - Exercise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215099"/>
            <a:ext cx="67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We have 3 levels of Risk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435" y="2554939"/>
            <a:ext cx="2205318" cy="92784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435" y="4022699"/>
            <a:ext cx="2205318" cy="927847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MEDIUM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435" y="5490459"/>
            <a:ext cx="2205318" cy="92784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675" y="1799874"/>
            <a:ext cx="2948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What this means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6205" y="1799874"/>
            <a:ext cx="272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Action needed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6476" y="2444088"/>
            <a:ext cx="2989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 system is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not secure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and the chances of contamination are 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4588" y="2444088"/>
            <a:ext cx="249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Improvements needed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6476" y="3903707"/>
            <a:ext cx="2989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 system has some protection but still could get contaminated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4588" y="3903707"/>
            <a:ext cx="249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Improvements are needed but not immediately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6476" y="5403667"/>
            <a:ext cx="2989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 system is well protected with a low chance of contamination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4588" y="5403667"/>
            <a:ext cx="249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action required but must be monitored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F. Evaluating/ Ranking Risk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74758"/>
            <a:ext cx="67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How do we calculate our level of Risk?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435" y="2084294"/>
            <a:ext cx="2205318" cy="92784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435" y="3787376"/>
            <a:ext cx="2205318" cy="927847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MEDIUM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435" y="5598035"/>
            <a:ext cx="2205318" cy="92784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8999" y="2567252"/>
            <a:ext cx="1089213" cy="444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8998" y="2103327"/>
            <a:ext cx="1089213" cy="444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2338" y="2163496"/>
            <a:ext cx="1210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Hazards present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5985" y="2023781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5985" y="2567252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5875" y="2163495"/>
            <a:ext cx="1478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Control Measures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22574" y="1650504"/>
            <a:ext cx="1922929" cy="1833496"/>
          </a:xfrm>
          <a:prstGeom prst="mathMultiply">
            <a:avLst/>
          </a:prstGeom>
          <a:solidFill>
            <a:srgbClr val="FF0000">
              <a:alpha val="9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0268" y="3240741"/>
            <a:ext cx="88434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28998" y="6058902"/>
            <a:ext cx="1089213" cy="444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8997" y="5594977"/>
            <a:ext cx="1089213" cy="444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2337" y="5655146"/>
            <a:ext cx="1210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Hazards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5984" y="5515431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25984" y="6058902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5874" y="5493781"/>
            <a:ext cx="147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Control Measures present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3012138" y="5150013"/>
            <a:ext cx="1922929" cy="1833496"/>
          </a:xfrm>
          <a:prstGeom prst="mathMultiply">
            <a:avLst/>
          </a:prstGeom>
          <a:solidFill>
            <a:srgbClr val="FF0000">
              <a:alpha val="9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0268" y="5363793"/>
            <a:ext cx="88434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8996" y="3849362"/>
            <a:ext cx="874057" cy="357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28996" y="3464988"/>
            <a:ext cx="874057" cy="357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0281" y="3512281"/>
            <a:ext cx="121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Hazards present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25983" y="3385443"/>
            <a:ext cx="874064" cy="426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25983" y="3837289"/>
            <a:ext cx="874064" cy="426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53817" y="3360332"/>
            <a:ext cx="1478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Control Measures present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8996" y="4903078"/>
            <a:ext cx="874057" cy="357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28996" y="4518704"/>
            <a:ext cx="874057" cy="357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70281" y="4565997"/>
            <a:ext cx="1210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Hazards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5983" y="4439159"/>
            <a:ext cx="874064" cy="426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5983" y="4891005"/>
            <a:ext cx="874064" cy="426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53817" y="4560050"/>
            <a:ext cx="147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 Control Measures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6059" y="3641412"/>
            <a:ext cx="72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42" name="Multiply 41"/>
          <p:cNvSpPr/>
          <p:nvPr/>
        </p:nvSpPr>
        <p:spPr>
          <a:xfrm>
            <a:off x="3329955" y="4366111"/>
            <a:ext cx="1068917" cy="1019203"/>
          </a:xfrm>
          <a:prstGeom prst="mathMultiply">
            <a:avLst/>
          </a:prstGeom>
          <a:solidFill>
            <a:srgbClr val="FF0000">
              <a:alpha val="9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Multiply 42"/>
          <p:cNvSpPr/>
          <p:nvPr/>
        </p:nvSpPr>
        <p:spPr>
          <a:xfrm>
            <a:off x="6142081" y="4379560"/>
            <a:ext cx="1068917" cy="1019203"/>
          </a:xfrm>
          <a:prstGeom prst="mathMultiply">
            <a:avLst/>
          </a:prstGeom>
          <a:solidFill>
            <a:srgbClr val="FF0000">
              <a:alpha val="9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193785" y="4370595"/>
            <a:ext cx="568018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46059" y="4692733"/>
            <a:ext cx="696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F. Evaluating/ Ranking Risk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415" y="4863065"/>
            <a:ext cx="875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COMPLETE RISK COLUMN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ON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TEMPLATE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16" y="1326259"/>
            <a:ext cx="835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Look again at your answers for your water 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Calculate the risk for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each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Hazard Event on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each</a:t>
            </a: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part of your water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416" y="3509385"/>
            <a:ext cx="835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Present back to the group on the level of risk within the water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Evaluating/ Ranking Risk – Exercise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39552" y="2096852"/>
            <a:ext cx="3096344" cy="13681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HAZARD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2024844"/>
            <a:ext cx="25202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Drinking Water Supply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3815916" y="2528900"/>
            <a:ext cx="30243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Control Measure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3178337" y="2534034"/>
            <a:ext cx="30243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Control Measure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2509279" y="2528900"/>
            <a:ext cx="30243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Control Measure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456312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The more barriers we have the better we can minimise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risk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to the supply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82965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So how do we improve?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46403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Why improve?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G. Improve/ Manage Risk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19888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1. Decrease the number of Hazards/ Risk Factors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46403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We can improve/ manage risk in 2 ways: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662" y="4168498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7791" y="3933263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1803" y="4926016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4078" y="4275332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4662" y="4731033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9337" y="5513122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84211" y="5381717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53425" y="4776607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9147" y="4027393"/>
            <a:ext cx="954741" cy="389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Hazard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93020" y="4709394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10" y="4440533"/>
            <a:ext cx="1731581" cy="11861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7688" y="27089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2. Increase the number of Control Measures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15660" y="4013114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65030" y="4791546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0207" y="5495213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75081" y="5573486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93114" y="4128246"/>
            <a:ext cx="1074686" cy="52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 Measure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G. Improve/ Manage Risk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3" grpId="0" animBg="1"/>
      <p:bldP spid="24" grpId="0" animBg="1"/>
      <p:bldP spid="25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260049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How can we decide what improvements are needed?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2" y="2041696"/>
            <a:ext cx="3436230" cy="4607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563" y="3468124"/>
            <a:ext cx="305990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DECISION FLOW DIAGRAMS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4581" y="3960566"/>
            <a:ext cx="132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OR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6" name="Picture 2" descr="https://encrypted-tbn1.gstatic.com/images?q=tbn:ANd9GcTlF-BtDpTi329XmM4UKNwUBKAVNK_Id6p8QGi9wnWkfpglla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82" y="1867435"/>
            <a:ext cx="1872548" cy="21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7904" y="4059791"/>
            <a:ext cx="305990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OUR OWN IDEAS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G. Improvements Required?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415" y="3848312"/>
            <a:ext cx="875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COMPLETE IMPROVEMENTS COLUMN ON TEMPLATE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16" y="1326259"/>
            <a:ext cx="835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Run Flow Diagram (Decision Diagram) exercise using posters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415" y="2556053"/>
            <a:ext cx="835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Each group to tick required improvements or list additional or more relevant 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Identifying Improvements – Exercise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92116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Session</a:t>
            </a:r>
          </a:p>
        </p:txBody>
      </p:sp>
    </p:spTree>
    <p:extLst>
      <p:ext uri="{BB962C8B-B14F-4D97-AF65-F5344CB8AC3E}">
        <p14:creationId xmlns:p14="http://schemas.microsoft.com/office/powerpoint/2010/main" val="13957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48" y="220486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“The most effective means of consistently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ensuring the safety of a drinking-water supply………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is through the use of a comprehensive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risk assessment and risk management……..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approach that encompasses all steps in the water supply from catchment to consumer.”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64" y="1414517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DRINKING WATER SAFETY PLANNING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119" y="4944378"/>
            <a:ext cx="778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PREVENTING CONTAMINATION OF THE DRINKING WATER SUPPLY AND MANAGING RISKS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DWSP is Risk Management for Water Supplies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8804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Risk Management is a Process of: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3488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Identifying Risk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79219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Assessing and Prioritising Risk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37321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Planning to Minimise Risk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27199"/>
            <a:ext cx="1104267" cy="1628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0" b="25856"/>
          <a:stretch/>
        </p:blipFill>
        <p:spPr>
          <a:xfrm>
            <a:off x="1030238" y="3717032"/>
            <a:ext cx="2533650" cy="1008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4869160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Risk Management?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782" y="1165539"/>
            <a:ext cx="814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Risk is made up of many things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782" y="2118990"/>
            <a:ext cx="16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Hazards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82" y="4820013"/>
            <a:ext cx="319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Control Measures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82" y="2695636"/>
            <a:ext cx="346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Sources of danger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6" name="Picture 2" descr="https://encrypted-tbn3.gstatic.com/images?q=tbn:ANd9GcTS4IDBPyGBUlFCdIWNlXrQlTa5CPzBME0yPCYzoYUvot9Kah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52" y="1940482"/>
            <a:ext cx="1244787" cy="18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09" y="1940481"/>
            <a:ext cx="3308991" cy="18530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782" y="5375971"/>
            <a:ext cx="346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Stops Hazards causing harm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8743" y="4476367"/>
            <a:ext cx="4927757" cy="1919603"/>
            <a:chOff x="539552" y="1268760"/>
            <a:chExt cx="7776864" cy="3029470"/>
          </a:xfrm>
        </p:grpSpPr>
        <p:sp>
          <p:nvSpPr>
            <p:cNvPr id="15" name="Right Arrow 14"/>
            <p:cNvSpPr/>
            <p:nvPr/>
          </p:nvSpPr>
          <p:spPr>
            <a:xfrm>
              <a:off x="539552" y="2096852"/>
              <a:ext cx="3096344" cy="136815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HAZARD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6136" y="2024844"/>
              <a:ext cx="252028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Drinking Water Supply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3815916" y="2528900"/>
              <a:ext cx="3024336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Control Measure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3178337" y="2534034"/>
              <a:ext cx="3024336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Control Measure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2509279" y="2528900"/>
              <a:ext cx="3024336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Control Measure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Risk?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1782" y="1199654"/>
            <a:ext cx="8146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Risk is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likelihood (or chance)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of a hazard causing harm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39587" y="2123907"/>
            <a:ext cx="8093147" cy="2248538"/>
            <a:chOff x="739587" y="2123907"/>
            <a:chExt cx="8093147" cy="2248538"/>
          </a:xfrm>
        </p:grpSpPr>
        <p:sp>
          <p:nvSpPr>
            <p:cNvPr id="12" name="Rectangle 11"/>
            <p:cNvSpPr/>
            <p:nvPr/>
          </p:nvSpPr>
          <p:spPr>
            <a:xfrm>
              <a:off x="739587" y="2407024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7434" y="2445124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6728" y="3164542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9003" y="2513858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9587" y="2969559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4262" y="3751648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9136" y="3620243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58350" y="3015133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14072" y="2265919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7752" y="3218248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470" y="2123907"/>
              <a:ext cx="2376264" cy="162774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415094" y="3849225"/>
              <a:ext cx="2027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HIGH RISK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9587" y="4405315"/>
            <a:ext cx="8093147" cy="2248538"/>
            <a:chOff x="739587" y="4459103"/>
            <a:chExt cx="8093147" cy="2248538"/>
          </a:xfrm>
        </p:grpSpPr>
        <p:sp>
          <p:nvSpPr>
            <p:cNvPr id="24" name="Rectangle 23"/>
            <p:cNvSpPr/>
            <p:nvPr/>
          </p:nvSpPr>
          <p:spPr>
            <a:xfrm>
              <a:off x="739587" y="5163479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7434" y="4780320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4273" y="5794456"/>
              <a:ext cx="954741" cy="3899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Hazard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77752" y="5553444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470" y="4459103"/>
              <a:ext cx="2376264" cy="162774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415094" y="6184421"/>
              <a:ext cx="2027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Arial" panose="020B0604020202020204" pitchFamily="34" charset="0"/>
                </a:rPr>
                <a:t>LOW RISK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50732" y="5042537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91442" y="5824626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39386" y="4560707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64126" y="5678942"/>
              <a:ext cx="1074686" cy="5244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Measure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Risk?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56" y="125075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A simple risk assessment can boil down to only a few questions: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51620" y="2054459"/>
            <a:ext cx="2880320" cy="151855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can go wrong/cause harm?</a:t>
            </a:r>
          </a:p>
        </p:txBody>
      </p:sp>
      <p:sp>
        <p:nvSpPr>
          <p:cNvPr id="7" name="Oval 6"/>
          <p:cNvSpPr/>
          <p:nvPr/>
        </p:nvSpPr>
        <p:spPr>
          <a:xfrm>
            <a:off x="4644008" y="2054459"/>
            <a:ext cx="3744416" cy="151855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is the chance of it happening? How bad?</a:t>
            </a:r>
          </a:p>
        </p:txBody>
      </p:sp>
      <p:sp>
        <p:nvSpPr>
          <p:cNvPr id="8" name="Oval 7"/>
          <p:cNvSpPr/>
          <p:nvPr/>
        </p:nvSpPr>
        <p:spPr>
          <a:xfrm>
            <a:off x="1979712" y="4653136"/>
            <a:ext cx="5184576" cy="129614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How can we minimise the chance of it happening?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605" y="3687412"/>
            <a:ext cx="315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Hazard Identification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070" y="3687413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Risk Analysis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2839" y="6093296"/>
            <a:ext cx="28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Risk Management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Steps in a Risk Assessment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sets.nydailynews.com/polopoly_fs/1.984724.1322688150%21/img/httpImage/image.jpg_gen/derivatives/article_750/tightrope30n-2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0" y="1556792"/>
            <a:ext cx="8578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Risk Assessment Example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4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1382</Words>
  <Application>Microsoft Office PowerPoint</Application>
  <PresentationFormat>On-screen Show (4:3)</PresentationFormat>
  <Paragraphs>297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Singleton</dc:creator>
  <cp:lastModifiedBy>Roger Singleton</cp:lastModifiedBy>
  <cp:revision>52</cp:revision>
  <cp:lastPrinted>2013-08-28T03:12:06Z</cp:lastPrinted>
  <dcterms:created xsi:type="dcterms:W3CDTF">2013-08-27T21:49:39Z</dcterms:created>
  <dcterms:modified xsi:type="dcterms:W3CDTF">2017-06-08T02:44:00Z</dcterms:modified>
</cp:coreProperties>
</file>