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7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27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3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228" autoAdjust="0"/>
  </p:normalViewPr>
  <p:slideViewPr>
    <p:cSldViewPr>
      <p:cViewPr varScale="1">
        <p:scale>
          <a:sx n="65" d="100"/>
          <a:sy n="65" d="100"/>
        </p:scale>
        <p:origin x="9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00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75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33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27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19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5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0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8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05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4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3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254000" dist="2540000" dir="10800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254000" dist="2540000" dir="10800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6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814" y="1199544"/>
            <a:ext cx="8220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Drinking Water Safety &amp; Security Planning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prstClr val="black"/>
                </a:solidFill>
              </a:rPr>
              <a:t>Part 2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Implementing DWSSP</a:t>
            </a:r>
          </a:p>
          <a:p>
            <a:pPr lvl="0" algn="ctr"/>
            <a:r>
              <a:rPr lang="en-GB" sz="3200" b="1" i="1" dirty="0"/>
              <a:t>Planning for Adequate Sanitation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6420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DWSSP Programme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32" y="4139708"/>
            <a:ext cx="2193937" cy="14495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624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416" y="115633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How much black water do we generate?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54"/>
          <a:stretch/>
        </p:blipFill>
        <p:spPr>
          <a:xfrm>
            <a:off x="3923928" y="1876412"/>
            <a:ext cx="1152128" cy="2272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13" y="1906108"/>
            <a:ext cx="2302453" cy="2215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6874" y="2720358"/>
            <a:ext cx="82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1984" y="2720358"/>
            <a:ext cx="82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011" y="4359530"/>
            <a:ext cx="2160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 Litres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noProof="0" dirty="0">
                <a:solidFill>
                  <a:sysClr val="windowText" lastClr="000000"/>
                </a:solidFill>
              </a:rPr>
              <a:t>2 litres – Dry Toilet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 litres – Wet Toilet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432892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Person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9135" y="432892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Day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008" y="5734997"/>
            <a:ext cx="799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All Black Water Should be Treated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08" y="2201977"/>
            <a:ext cx="960448" cy="16215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Waste Water Amount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99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416" y="115633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How do we calculate?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89351"/>
            <a:ext cx="2376264" cy="1627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25" y="2380859"/>
            <a:ext cx="870406" cy="14695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0352" y="458112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 Litres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34" y="1735832"/>
            <a:ext cx="1840490" cy="26292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4581128"/>
            <a:ext cx="1989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Population Number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458984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Total Number of Litres Per Day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808" y="4581129"/>
            <a:ext cx="8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1032" y="4581128"/>
            <a:ext cx="8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415" y="5805264"/>
            <a:ext cx="8698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EXERCISE – Calculate requirements for community now in groups (10mins). Discuss waste storage requirements.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Waste Water Amount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4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16" y="115633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Toilets – How many are required?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1492" y="2553290"/>
            <a:ext cx="363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Requirements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0052" y="3313790"/>
            <a:ext cx="3636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Are within 250m of dwellings (2-3mins)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1492" y="4656038"/>
            <a:ext cx="3664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Household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Toilet Ratio = 1:1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9"/>
          <a:stretch/>
        </p:blipFill>
        <p:spPr>
          <a:xfrm>
            <a:off x="323528" y="2112197"/>
            <a:ext cx="4248472" cy="4131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How many toilets are adequate?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746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416" y="1156332"/>
            <a:ext cx="878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How good are your toilets?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416" y="1831636"/>
            <a:ext cx="8786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standard of the current toilets is important when assessing water security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416" y="2999383"/>
            <a:ext cx="878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Main Tool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for Assessing Toilet Standards?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72253" y="3913894"/>
            <a:ext cx="6599495" cy="2729114"/>
            <a:chOff x="175481" y="3913894"/>
            <a:chExt cx="6599495" cy="27291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1" y="3913895"/>
              <a:ext cx="2061237" cy="27291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347" y="3913894"/>
              <a:ext cx="2096856" cy="26598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213" y="3913895"/>
              <a:ext cx="2117763" cy="272911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619672" y="4689267"/>
            <a:ext cx="590465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SANITARY SURVEYS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an adequate toilet?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969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Waste System Requirements - Exercise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8416" y="1156332"/>
            <a:ext cx="360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Toilets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8416" y="1741107"/>
            <a:ext cx="8354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Each Group fill out the number of toilets they have in their community</a:t>
            </a:r>
          </a:p>
          <a:p>
            <a:r>
              <a:rPr lang="en-GB" sz="3200" dirty="0"/>
              <a:t>What is the ratio of HH to Toilets? Fill in Section 2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78416" y="3391482"/>
            <a:ext cx="4609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Condition of Toilets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8416" y="3976257"/>
            <a:ext cx="8354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1/2/3… Group/s perform Sanitary Survey for all the toilets in the village where possible. What is the condition? How many need upgrading?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416" y="558924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COLLATE ALL EXERCISE INFORMATION. COMPLETE SECTION 3C IN DWSSP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Waste System Design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16" y="119675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What are the key parts of a waste system?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564" y="2657613"/>
            <a:ext cx="1912948" cy="6230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Source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60032" y="2492896"/>
            <a:ext cx="1912948" cy="9517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Storage and Primary Treatment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7564" y="5078172"/>
            <a:ext cx="1912948" cy="753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Secondary Treatment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6016" y="5078171"/>
            <a:ext cx="2169889" cy="7530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Outlet to Environment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7" r="8134"/>
          <a:stretch/>
        </p:blipFill>
        <p:spPr>
          <a:xfrm rot="5400000">
            <a:off x="2454560" y="2019737"/>
            <a:ext cx="2048824" cy="1898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204864"/>
            <a:ext cx="1895122" cy="1421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6"/>
          <a:stretch/>
        </p:blipFill>
        <p:spPr>
          <a:xfrm>
            <a:off x="2584670" y="4468516"/>
            <a:ext cx="1899634" cy="19723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9"/>
          <a:stretch/>
        </p:blipFill>
        <p:spPr>
          <a:xfrm rot="5400000">
            <a:off x="7063466" y="4500091"/>
            <a:ext cx="1897531" cy="19092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9672" y="3186842"/>
            <a:ext cx="590465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FOCUS WILL BE TOILETS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24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1" grpId="0" animBg="1"/>
      <p:bldP spid="31" grpId="1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Waste System Design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16" y="1260049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How do we design the system?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9" y="1988840"/>
            <a:ext cx="3436230" cy="4712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58" y="1988840"/>
            <a:ext cx="3582593" cy="4712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3402866"/>
            <a:ext cx="590465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DECISION FLOW DIAGRAMS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6189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Waste System Design – Toilets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16" y="111603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Toilet Options – Compost Toilet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1610797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Dry toilet that uses no water for flushing. All waste is captured within a closed chamber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2995792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Advantages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Almost no water needed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Does not pollute groundwater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Can be located anywhere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Compost can be used on soil for agriculture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Clean and hygienic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92492"/>
            <a:ext cx="3816571" cy="39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Waste System Design – Toilets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16" y="111603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Toilet Options – Compost Toilet continued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1556792"/>
            <a:ext cx="48965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Disadvantages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Organic matter (e.g. grass) must be regularly collected and stored in the toilet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Users need to understand and control the addition of grass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Can be expensive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Users have to empty waste from collection chamber twice a year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Access can be difficult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92492"/>
            <a:ext cx="3816571" cy="39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Waste System Design – Toilets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16" y="111603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Toilet Options – Pour Flush Toilet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1610797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Like a regular flush toilet only water is poured by the user using a bucket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2995792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Advantages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Low cost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Can control flies and mosquitos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Absence of smell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Low water use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Can be upgraded easily e.g. connected to sewer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1969" t="19461" r="17174" b="41454"/>
          <a:stretch/>
        </p:blipFill>
        <p:spPr>
          <a:xfrm>
            <a:off x="251520" y="2154877"/>
            <a:ext cx="3669813" cy="38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332057"/>
            <a:ext cx="7416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Water Security is complicated, but we believe a </a:t>
            </a:r>
            <a:r>
              <a:rPr kumimoji="0" lang="en-GB" sz="2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Water Secure community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 has 3 things: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348880"/>
            <a:ext cx="84340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Has reliable access to enough water quantity of good enough quality for drinking and human well being inclusive of sanitation and hygiene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784986"/>
            <a:ext cx="84340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Has adequate sanitation provision, and collects and treats waste water in order to protect humans and the environment from pollution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242838"/>
            <a:ext cx="84340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The ability to cope with uncertainties and risks of water-related hazards, for normal operation, disaster scenarios and long term changes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1" y="3717032"/>
            <a:ext cx="8434039" cy="14552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Water Secure community?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67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Waste System Design – Toilets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16" y="111603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Toilet Options – Pour Flush Toilet continued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1969" t="19461" r="17174" b="41454"/>
          <a:stretch/>
        </p:blipFill>
        <p:spPr>
          <a:xfrm>
            <a:off x="251520" y="2154877"/>
            <a:ext cx="3669813" cy="3866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9952" y="1700808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Disadvantages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Reliable water supply needed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Potential for groundwater pollution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Need to move toilet if new pit is dug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35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Waste System Design – Toilets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16" y="1116033"/>
            <a:ext cx="806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Toilet Options – Flush Toilet with Septic Tank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5405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Toilet where waste is flushed into sealed septic tank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4706" t="59706" r="16056" b="6000"/>
          <a:stretch/>
        </p:blipFill>
        <p:spPr>
          <a:xfrm>
            <a:off x="188720" y="1700809"/>
            <a:ext cx="4887336" cy="3223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4088" y="1687448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Advantages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Convenience and status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 smell or insects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Can be located in a house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Easy to Clean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088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Waste System Design – Toilets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16" y="1116033"/>
            <a:ext cx="896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Toilet Options – Flush Toilet with Septic Tank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720" y="4922004"/>
            <a:ext cx="8487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Can pollute groundwater if high water table or outflow is poorly designed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Needs expensive septic tank collection occasionally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High cost to maintain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4706" t="59706" r="16056" b="6000"/>
          <a:stretch/>
        </p:blipFill>
        <p:spPr>
          <a:xfrm>
            <a:off x="188720" y="1700809"/>
            <a:ext cx="4887336" cy="3223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4088" y="1772816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Disadvantages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Expensive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Needs reliable and adequate water supply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Not suitable if small area for outflow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902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1520" y="1332064"/>
            <a:ext cx="8608316" cy="3393080"/>
            <a:chOff x="235819" y="539976"/>
            <a:chExt cx="6561219" cy="2586190"/>
          </a:xfrm>
        </p:grpSpPr>
        <p:sp>
          <p:nvSpPr>
            <p:cNvPr id="30" name="Rounded Rectangle 29"/>
            <p:cNvSpPr/>
            <p:nvPr/>
          </p:nvSpPr>
          <p:spPr>
            <a:xfrm>
              <a:off x="235819" y="558264"/>
              <a:ext cx="2500565" cy="886487"/>
            </a:xfrm>
            <a:prstGeom prst="roundRect">
              <a:avLst>
                <a:gd name="adj" fmla="val 50000"/>
              </a:avLst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Are there enough toilets in the community?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89503" y="539976"/>
              <a:ext cx="2670049" cy="30127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Use Toilet/HH Ratio (Should be 1)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89503" y="841247"/>
              <a:ext cx="2670049" cy="30127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Use People/Septic Tank Ratio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89502" y="1142518"/>
              <a:ext cx="2670049" cy="30127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Max Distance of 250m to HH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22805" y="1857676"/>
              <a:ext cx="2374233" cy="625642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Install New Toilets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35819" y="2455727"/>
              <a:ext cx="2500565" cy="670439"/>
            </a:xfrm>
            <a:prstGeom prst="roundRect">
              <a:avLst>
                <a:gd name="adj" fmla="val 50000"/>
              </a:avLst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Do existing toilets need upgrading?</a:t>
              </a:r>
            </a:p>
          </p:txBody>
        </p:sp>
        <p:cxnSp>
          <p:nvCxnSpPr>
            <p:cNvPr id="36" name="Elbow Connector 35"/>
            <p:cNvCxnSpPr>
              <a:stCxn id="30" idx="2"/>
              <a:endCxn id="34" idx="0"/>
            </p:cNvCxnSpPr>
            <p:nvPr/>
          </p:nvCxnSpPr>
          <p:spPr>
            <a:xfrm rot="16200000" flipH="1">
              <a:off x="3341550" y="-410697"/>
              <a:ext cx="412925" cy="4123820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3155481" y="1611866"/>
              <a:ext cx="52939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NO</a:t>
              </a:r>
            </a:p>
          </p:txBody>
        </p:sp>
        <p:cxnSp>
          <p:nvCxnSpPr>
            <p:cNvPr id="38" name="Straight Arrow Connector 37"/>
            <p:cNvCxnSpPr>
              <a:stCxn id="30" idx="2"/>
              <a:endCxn id="35" idx="0"/>
            </p:cNvCxnSpPr>
            <p:nvPr/>
          </p:nvCxnSpPr>
          <p:spPr>
            <a:xfrm>
              <a:off x="1486102" y="1444751"/>
              <a:ext cx="0" cy="10109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971750" y="1862626"/>
              <a:ext cx="52939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YES</a:t>
              </a:r>
            </a:p>
          </p:txBody>
        </p:sp>
        <p:cxnSp>
          <p:nvCxnSpPr>
            <p:cNvPr id="40" name="Elbow Connector 39"/>
            <p:cNvCxnSpPr>
              <a:stCxn id="34" idx="1"/>
              <a:endCxn id="35" idx="3"/>
            </p:cNvCxnSpPr>
            <p:nvPr/>
          </p:nvCxnSpPr>
          <p:spPr>
            <a:xfrm rot="10800000" flipV="1">
              <a:off x="2736385" y="2170497"/>
              <a:ext cx="1686421" cy="620450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179512" y="486916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Are there enough toilets in the community?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 Sections 1 &amp; 2 data to answer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Oval 1"/>
          <p:cNvSpPr/>
          <p:nvPr/>
        </p:nvSpPr>
        <p:spPr>
          <a:xfrm>
            <a:off x="179512" y="1321666"/>
            <a:ext cx="3487552" cy="1265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" name="Straight Arrow Connector 4"/>
          <p:cNvCxnSpPr>
            <a:stCxn id="14" idx="0"/>
          </p:cNvCxnSpPr>
          <p:nvPr/>
        </p:nvCxnSpPr>
        <p:spPr>
          <a:xfrm flipH="1" flipV="1">
            <a:off x="2629852" y="2517866"/>
            <a:ext cx="1258072" cy="23512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79712" y="6259378"/>
            <a:ext cx="7056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 NO SEE “INSTALL NEW TOILETS” MATRIX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429673" y="3040591"/>
            <a:ext cx="3600400" cy="848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8" name="Straight Arrow Connector 27"/>
          <p:cNvCxnSpPr>
            <a:endCxn id="27" idx="4"/>
          </p:cNvCxnSpPr>
          <p:nvPr/>
        </p:nvCxnSpPr>
        <p:spPr>
          <a:xfrm flipV="1">
            <a:off x="7229873" y="3888957"/>
            <a:ext cx="0" cy="237042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Waste System Design – Toilets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44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7" y="1124744"/>
            <a:ext cx="4115166" cy="564550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076056" y="141277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Identify number of toilets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requireD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84792" y="2546901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water supply adequate?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01912" y="368102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Select toilet type through decision tree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76056" y="484999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Fill in section 3C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Waste System Design – Toilets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23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3813" y="1196752"/>
            <a:ext cx="8533650" cy="3611709"/>
            <a:chOff x="233814" y="2455725"/>
            <a:chExt cx="6563224" cy="2777761"/>
          </a:xfrm>
        </p:grpSpPr>
        <p:sp>
          <p:nvSpPr>
            <p:cNvPr id="45" name="Rounded Rectangle 44"/>
            <p:cNvSpPr/>
            <p:nvPr/>
          </p:nvSpPr>
          <p:spPr>
            <a:xfrm>
              <a:off x="235819" y="2455725"/>
              <a:ext cx="2500565" cy="670439"/>
            </a:xfrm>
            <a:prstGeom prst="roundRect">
              <a:avLst>
                <a:gd name="adj" fmla="val 50000"/>
              </a:avLst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Do existing toilets need upgrading?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33814" y="3232625"/>
              <a:ext cx="1060784" cy="71758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Toilet Sanitary Survey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22805" y="3706034"/>
              <a:ext cx="2374233" cy="625642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Upgrade Toilets</a:t>
              </a:r>
            </a:p>
          </p:txBody>
        </p:sp>
        <p:cxnSp>
          <p:nvCxnSpPr>
            <p:cNvPr id="48" name="Elbow Connector 47"/>
            <p:cNvCxnSpPr>
              <a:stCxn id="45" idx="2"/>
              <a:endCxn id="47" idx="0"/>
            </p:cNvCxnSpPr>
            <p:nvPr/>
          </p:nvCxnSpPr>
          <p:spPr>
            <a:xfrm rot="16200000" flipH="1">
              <a:off x="3258077" y="1354188"/>
              <a:ext cx="579870" cy="4123820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3164304" y="3406953"/>
              <a:ext cx="52939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YES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41884" y="4828683"/>
              <a:ext cx="2374233" cy="404803"/>
            </a:xfrm>
            <a:prstGeom prst="rect">
              <a:avLst/>
            </a:prstGeom>
            <a:solidFill>
              <a:srgbClr val="FF5050"/>
            </a:solidFill>
            <a:ln w="25400" cap="flat" cmpd="sng" algn="ctr">
              <a:solidFill>
                <a:srgbClr val="CC0000">
                  <a:alpha val="98824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SYSTEM SECURE</a:t>
              </a:r>
            </a:p>
          </p:txBody>
        </p:sp>
        <p:cxnSp>
          <p:nvCxnSpPr>
            <p:cNvPr id="51" name="Elbow Connector 50"/>
            <p:cNvCxnSpPr>
              <a:stCxn id="45" idx="2"/>
              <a:endCxn id="50" idx="0"/>
            </p:cNvCxnSpPr>
            <p:nvPr/>
          </p:nvCxnSpPr>
          <p:spPr>
            <a:xfrm rot="16200000" flipH="1">
              <a:off x="1606292" y="3005974"/>
              <a:ext cx="1702520" cy="1942899"/>
            </a:xfrm>
            <a:prstGeom prst="bentConnector3">
              <a:avLst>
                <a:gd name="adj1" fmla="val 85453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52" name="Elbow Connector 51"/>
            <p:cNvCxnSpPr>
              <a:stCxn id="47" idx="2"/>
              <a:endCxn id="50" idx="0"/>
            </p:cNvCxnSpPr>
            <p:nvPr/>
          </p:nvCxnSpPr>
          <p:spPr>
            <a:xfrm rot="5400000">
              <a:off x="4270958" y="3489720"/>
              <a:ext cx="497008" cy="2180921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956713" y="4100759"/>
              <a:ext cx="52939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NO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486916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 existing toilets need upgrading?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 Sanitary Survey data to answer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Oval 1"/>
          <p:cNvSpPr/>
          <p:nvPr/>
        </p:nvSpPr>
        <p:spPr>
          <a:xfrm>
            <a:off x="179512" y="1124744"/>
            <a:ext cx="3487552" cy="1040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" name="Straight Arrow Connector 4"/>
          <p:cNvCxnSpPr>
            <a:endCxn id="2" idx="4"/>
          </p:cNvCxnSpPr>
          <p:nvPr/>
        </p:nvCxnSpPr>
        <p:spPr>
          <a:xfrm flipH="1" flipV="1">
            <a:off x="1923288" y="2165619"/>
            <a:ext cx="488472" cy="270354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9512" y="6043354"/>
            <a:ext cx="8784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 YES SEE “UPGRADE TOILETS” MATRIX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429673" y="2868666"/>
            <a:ext cx="3600400" cy="848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8" name="Straight Arrow Connector 27"/>
          <p:cNvCxnSpPr>
            <a:endCxn id="27" idx="4"/>
          </p:cNvCxnSpPr>
          <p:nvPr/>
        </p:nvCxnSpPr>
        <p:spPr>
          <a:xfrm flipV="1">
            <a:off x="6372200" y="3717032"/>
            <a:ext cx="857673" cy="232632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Waste System Design – Toilets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2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4" y="1124743"/>
            <a:ext cx="3107983" cy="562940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076056" y="141277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Identify how many toilets need upgrading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84792" y="2546901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Audit and list requirements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84792" y="368102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Mark relevant upgrades on community map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4792" y="5284365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WHEN FINISHED – </a:t>
            </a:r>
            <a:r>
              <a:rPr lang="en-GB" sz="2800" b="1" kern="0" dirty="0">
                <a:solidFill>
                  <a:srgbClr val="FF0000"/>
                </a:solidFill>
              </a:rPr>
              <a:t>SANITATION PLANNING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IS COMPLETE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Waste System Design – Toilets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4698139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Fill in section 3C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671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7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921169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End of Session</a:t>
            </a:r>
          </a:p>
        </p:txBody>
      </p:sp>
    </p:spTree>
    <p:extLst>
      <p:ext uri="{BB962C8B-B14F-4D97-AF65-F5344CB8AC3E}">
        <p14:creationId xmlns:p14="http://schemas.microsoft.com/office/powerpoint/2010/main" val="148061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4" y="1196752"/>
            <a:ext cx="8512493" cy="558927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372200" y="5657770"/>
            <a:ext cx="1690902" cy="115212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DWSSP Programme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74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6445" t="77130" r="48179" b="6749"/>
          <a:stretch/>
        </p:blipFill>
        <p:spPr>
          <a:xfrm>
            <a:off x="2771800" y="1143757"/>
            <a:ext cx="1800200" cy="1061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305" t="14847" r="63835" b="6750"/>
          <a:stretch/>
        </p:blipFill>
        <p:spPr>
          <a:xfrm>
            <a:off x="183744" y="1724717"/>
            <a:ext cx="1770001" cy="4368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445" t="13750" r="48179" b="69339"/>
          <a:stretch/>
        </p:blipFill>
        <p:spPr>
          <a:xfrm>
            <a:off x="2771800" y="2171849"/>
            <a:ext cx="1800200" cy="1113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6445" t="30661" r="48794" b="53896"/>
          <a:stretch/>
        </p:blipFill>
        <p:spPr>
          <a:xfrm>
            <a:off x="2771800" y="5724871"/>
            <a:ext cx="1728192" cy="1016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6445" t="46104" r="48794" b="38708"/>
          <a:stretch/>
        </p:blipFill>
        <p:spPr>
          <a:xfrm>
            <a:off x="2771800" y="3437383"/>
            <a:ext cx="1728192" cy="999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6445" t="61293" r="48794" b="22870"/>
          <a:stretch/>
        </p:blipFill>
        <p:spPr>
          <a:xfrm>
            <a:off x="2771800" y="4618815"/>
            <a:ext cx="1728192" cy="1042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1206" t="27379" r="30957" b="23392"/>
          <a:stretch/>
        </p:blipFill>
        <p:spPr>
          <a:xfrm>
            <a:off x="5364088" y="2636912"/>
            <a:ext cx="1624181" cy="2520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69043" t="30661" r="16196" b="27768"/>
          <a:stretch/>
        </p:blipFill>
        <p:spPr>
          <a:xfrm>
            <a:off x="7808571" y="2929619"/>
            <a:ext cx="1227925" cy="194421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7020272" y="3933056"/>
            <a:ext cx="720080" cy="0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23928" y="3933056"/>
            <a:ext cx="1440160" cy="1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24194" y="4725144"/>
            <a:ext cx="1011902" cy="432049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72000" y="2929619"/>
            <a:ext cx="864096" cy="139341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39952" y="2171849"/>
            <a:ext cx="1250103" cy="719022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3"/>
            <a:endCxn id="10" idx="1"/>
          </p:cNvCxnSpPr>
          <p:nvPr/>
        </p:nvCxnSpPr>
        <p:spPr>
          <a:xfrm flipV="1">
            <a:off x="1953745" y="1674311"/>
            <a:ext cx="818055" cy="223469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3"/>
          </p:cNvCxnSpPr>
          <p:nvPr/>
        </p:nvCxnSpPr>
        <p:spPr>
          <a:xfrm flipV="1">
            <a:off x="1953745" y="2929619"/>
            <a:ext cx="864096" cy="9793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" idx="3"/>
          </p:cNvCxnSpPr>
          <p:nvPr/>
        </p:nvCxnSpPr>
        <p:spPr>
          <a:xfrm flipV="1">
            <a:off x="1953745" y="3897052"/>
            <a:ext cx="859904" cy="1195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3"/>
          </p:cNvCxnSpPr>
          <p:nvPr/>
        </p:nvCxnSpPr>
        <p:spPr>
          <a:xfrm>
            <a:off x="1953745" y="3909007"/>
            <a:ext cx="859904" cy="96482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" idx="3"/>
          </p:cNvCxnSpPr>
          <p:nvPr/>
        </p:nvCxnSpPr>
        <p:spPr>
          <a:xfrm>
            <a:off x="1953745" y="3909007"/>
            <a:ext cx="988520" cy="193394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endCxn id="12" idx="2"/>
          </p:cNvCxnSpPr>
          <p:nvPr/>
        </p:nvCxnSpPr>
        <p:spPr>
          <a:xfrm flipV="1">
            <a:off x="4424195" y="4873835"/>
            <a:ext cx="3998339" cy="427373"/>
          </a:xfrm>
          <a:prstGeom prst="bentConnector2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12" idx="2"/>
          </p:cNvCxnSpPr>
          <p:nvPr/>
        </p:nvCxnSpPr>
        <p:spPr>
          <a:xfrm flipV="1">
            <a:off x="4424194" y="4873835"/>
            <a:ext cx="3998340" cy="1368152"/>
          </a:xfrm>
          <a:prstGeom prst="bentConnector2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endCxn id="12" idx="0"/>
          </p:cNvCxnSpPr>
          <p:nvPr/>
        </p:nvCxnSpPr>
        <p:spPr>
          <a:xfrm>
            <a:off x="4424194" y="1531430"/>
            <a:ext cx="3998340" cy="1398189"/>
          </a:xfrm>
          <a:prstGeom prst="bentConnector2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endCxn id="12" idx="0"/>
          </p:cNvCxnSpPr>
          <p:nvPr/>
        </p:nvCxnSpPr>
        <p:spPr>
          <a:xfrm>
            <a:off x="4457339" y="2621280"/>
            <a:ext cx="3965195" cy="308339"/>
          </a:xfrm>
          <a:prstGeom prst="bentConnector2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245246" y="3789041"/>
            <a:ext cx="126509" cy="1512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45246" y="2348880"/>
            <a:ext cx="126509" cy="9038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543435" y="1392089"/>
            <a:ext cx="172581" cy="11138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896453" y="2458676"/>
            <a:ext cx="179603" cy="3058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246688" y="1271506"/>
            <a:ext cx="196012" cy="53258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5073" y="1285112"/>
            <a:ext cx="202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Good Sanitation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72000" y="1700808"/>
            <a:ext cx="1666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Clean Water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23745" y="3163627"/>
            <a:ext cx="1291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Hygiene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36296" y="1848484"/>
            <a:ext cx="1291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Hygiene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Adequate Sanitation – First defence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62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70" grpId="0" animBg="1"/>
      <p:bldP spid="71" grpId="0" animBg="1"/>
      <p:bldP spid="72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chimachine.org/wasteland/img/po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0" y="2852936"/>
            <a:ext cx="1212707" cy="133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445" t="46104" r="48794" b="38708"/>
          <a:stretch/>
        </p:blipFill>
        <p:spPr>
          <a:xfrm>
            <a:off x="5220072" y="1569366"/>
            <a:ext cx="1728192" cy="999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445" t="61293" r="48794" b="22870"/>
          <a:stretch/>
        </p:blipFill>
        <p:spPr>
          <a:xfrm>
            <a:off x="7206007" y="1538401"/>
            <a:ext cx="1728192" cy="104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6445" t="30661" r="48794" b="53896"/>
          <a:stretch/>
        </p:blipFill>
        <p:spPr>
          <a:xfrm>
            <a:off x="6317576" y="2863125"/>
            <a:ext cx="1728192" cy="1016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6445" t="77130" r="48179" b="6749"/>
          <a:stretch/>
        </p:blipFill>
        <p:spPr>
          <a:xfrm>
            <a:off x="7164288" y="5032189"/>
            <a:ext cx="1800200" cy="10611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1" y="4293096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Human Waste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3033534"/>
            <a:ext cx="20162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Hygienically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preventing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 contact of waste to humans via the following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2678" y="3954617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Through the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food chain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0510" y="5448277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Through the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environment and drinking water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028" name="Picture 4" descr="http://sr.photos1.fotosearch.com/bthumb/ARP/ARP101/barr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71" y="5279850"/>
            <a:ext cx="16192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ARP/ARP101/barr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34" y="1329599"/>
            <a:ext cx="16192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do we want Sanitation to do?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64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19675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ADEQUATE SANITATION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 is where the proper facilities exist for safe and dignified disposal of human faeces and urine. Human behaviour and practices are also key to this.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3"/>
          <a:stretch/>
        </p:blipFill>
        <p:spPr>
          <a:xfrm>
            <a:off x="179512" y="3005083"/>
            <a:ext cx="2742411" cy="3615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r="24642"/>
          <a:stretch/>
        </p:blipFill>
        <p:spPr>
          <a:xfrm>
            <a:off x="3131840" y="3117691"/>
            <a:ext cx="2880320" cy="3047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2077" y="2692077"/>
            <a:ext cx="2921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1. Good Shelter Structure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2077" y="3523074"/>
            <a:ext cx="2921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2. Good Ventilation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2077" y="3984739"/>
            <a:ext cx="2921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3. Clean Toilet Pan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2076" y="4446404"/>
            <a:ext cx="2921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4-6. Waste is </a:t>
            </a:r>
            <a:r>
              <a:rPr kumimoji="0" lang="en-GB" sz="2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stored or disposed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 of safely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2077" y="5277401"/>
            <a:ext cx="2921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7. Hand Washing is available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78992" y="5277401"/>
            <a:ext cx="504056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adequate sanitation?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85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416" y="115633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Toilets – Common Types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0059"/>
            <a:ext cx="3741973" cy="4954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98884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Dry Types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Compost Toilets or Pit Latrines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818417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 Water Used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4579623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Good for saving water in village but needs maintenance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Types of Sanitation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49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416" y="115633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Toilets – Common Types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73927"/>
            <a:ext cx="3741973" cy="4746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98884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Wet Types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Pour Flush Toilets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 Flush Toilets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71703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Water Used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447823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Easier to clean/maintain but does require water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Types of Sanitation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1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416" y="1340768"/>
            <a:ext cx="561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Different Types of Waste Water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416" y="2852936"/>
            <a:ext cx="2233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Grey Water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2261190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Waste Water from washing, laundry and cooking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NO HUMAN WASTE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10780" y="1916832"/>
            <a:ext cx="2237685" cy="2520281"/>
            <a:chOff x="6510780" y="1700807"/>
            <a:chExt cx="2237685" cy="25202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54" b="10302"/>
            <a:stretch/>
          </p:blipFill>
          <p:spPr>
            <a:xfrm>
              <a:off x="6510780" y="1700807"/>
              <a:ext cx="2237684" cy="122413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33" b="12033"/>
            <a:stretch/>
          </p:blipFill>
          <p:spPr>
            <a:xfrm>
              <a:off x="6510781" y="2996952"/>
              <a:ext cx="2237684" cy="122413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78416" y="5517232"/>
            <a:ext cx="223334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Black Water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5068341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Waste Water from toilets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WITH HUMAN WASTE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/>
          <a:stretch/>
        </p:blipFill>
        <p:spPr>
          <a:xfrm>
            <a:off x="6653309" y="4681798"/>
            <a:ext cx="1952625" cy="21029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Waste Water Types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359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984</Words>
  <Application>Microsoft Office PowerPoint</Application>
  <PresentationFormat>On-screen Show (4:3)</PresentationFormat>
  <Paragraphs>178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Singleton</dc:creator>
  <cp:lastModifiedBy>Roger Singleton</cp:lastModifiedBy>
  <cp:revision>221</cp:revision>
  <cp:lastPrinted>2013-11-20T03:49:29Z</cp:lastPrinted>
  <dcterms:created xsi:type="dcterms:W3CDTF">2012-07-17T21:58:06Z</dcterms:created>
  <dcterms:modified xsi:type="dcterms:W3CDTF">2017-06-08T05:19:31Z</dcterms:modified>
</cp:coreProperties>
</file>