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3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9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42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55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4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2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8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18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A5859-5FBB-47E1-A45F-53DFC34D0A7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CAC2-EA77-432F-8F43-2840BBE0A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7114" t="20624" r="46798" b="45509"/>
          <a:stretch/>
        </p:blipFill>
        <p:spPr>
          <a:xfrm>
            <a:off x="0" y="786384"/>
            <a:ext cx="6858000" cy="81159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46320" y="2432304"/>
            <a:ext cx="1901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Compost Toilet: Single Chamber with Two Bins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438144" y="5479292"/>
            <a:ext cx="0" cy="665476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84320" y="5479292"/>
            <a:ext cx="0" cy="665476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72455" y="6097303"/>
            <a:ext cx="1139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Shroud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3438143" y="5852908"/>
            <a:ext cx="1734312" cy="47522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5047" y="983296"/>
            <a:ext cx="158800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Vent with </a:t>
            </a:r>
            <a:r>
              <a:rPr lang="en-GB" sz="2400" dirty="0" err="1"/>
              <a:t>Flywire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3290" y="6638771"/>
            <a:ext cx="158379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Access door to bins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83535" y="4648295"/>
            <a:ext cx="95707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r>
              <a:rPr lang="en-GB" sz="2400" dirty="0"/>
              <a:t>Toilet Riser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9726" y="8394523"/>
            <a:ext cx="325069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Floor Slab Reinforced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858000" cy="88484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ea typeface="Verdana" panose="020B0604030504040204" pitchFamily="34" charset="0"/>
                <a:cs typeface="Microsoft Sans Serif" panose="020B0604020202020204" pitchFamily="34" charset="0"/>
              </a:rPr>
              <a:t>Dry Toilet Options</a:t>
            </a:r>
          </a:p>
        </p:txBody>
      </p:sp>
      <p:sp>
        <p:nvSpPr>
          <p:cNvPr id="18" name="Oval 17"/>
          <p:cNvSpPr/>
          <p:nvPr/>
        </p:nvSpPr>
        <p:spPr>
          <a:xfrm>
            <a:off x="274320" y="3039430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 flipH="1">
            <a:off x="583326" y="2084832"/>
            <a:ext cx="309005" cy="95459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8" idx="6"/>
          </p:cNvCxnSpPr>
          <p:nvPr/>
        </p:nvCxnSpPr>
        <p:spPr>
          <a:xfrm flipH="1">
            <a:off x="892331" y="2308502"/>
            <a:ext cx="2545812" cy="1039934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8" idx="5"/>
          </p:cNvCxnSpPr>
          <p:nvPr/>
        </p:nvCxnSpPr>
        <p:spPr>
          <a:xfrm flipH="1" flipV="1">
            <a:off x="801825" y="3566935"/>
            <a:ext cx="673141" cy="427093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31602" y="4197916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2" name="Oval 31"/>
          <p:cNvSpPr/>
          <p:nvPr/>
        </p:nvSpPr>
        <p:spPr>
          <a:xfrm>
            <a:off x="5749261" y="1323313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1762081" y="8317178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6113130" y="6958298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6199207" y="6019129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3649613" y="7634361"/>
            <a:ext cx="2092818" cy="558506"/>
          </a:xfrm>
          <a:prstGeom prst="straightConnector1">
            <a:avLst/>
          </a:prstGeom>
          <a:ln w="76200">
            <a:solidFill>
              <a:schemeClr val="accent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38810" y="7665345"/>
            <a:ext cx="1139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Excess Liquid</a:t>
            </a:r>
          </a:p>
        </p:txBody>
      </p:sp>
      <p:sp>
        <p:nvSpPr>
          <p:cNvPr id="41" name="Oval 40"/>
          <p:cNvSpPr/>
          <p:nvPr/>
        </p:nvSpPr>
        <p:spPr>
          <a:xfrm>
            <a:off x="5713038" y="8440018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6702" y="3927888"/>
            <a:ext cx="1188720" cy="6633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33749" y="4642695"/>
            <a:ext cx="11649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Door to Toilet</a:t>
            </a:r>
          </a:p>
        </p:txBody>
      </p:sp>
      <p:sp>
        <p:nvSpPr>
          <p:cNvPr id="27" name="Oval 26"/>
          <p:cNvSpPr/>
          <p:nvPr/>
        </p:nvSpPr>
        <p:spPr>
          <a:xfrm>
            <a:off x="184401" y="7604608"/>
            <a:ext cx="618011" cy="6180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4" name="Picture 2" descr="http://thumb7.shutterstock.com/display_pic_with_logo/2179469/227615149/stock-vector-illustration-of-a-person-washing-their-hands-with-soap-and-water-ethnic-22761514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 t="51365" r="53702" b="11855"/>
          <a:stretch/>
        </p:blipFill>
        <p:spPr bwMode="auto">
          <a:xfrm>
            <a:off x="212761" y="8323610"/>
            <a:ext cx="585879" cy="57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1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7972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Specific Information for Risk Assessment</a:t>
            </a:r>
          </a:p>
          <a:p>
            <a:endParaRPr lang="en-GB" sz="2000" dirty="0"/>
          </a:p>
          <a:p>
            <a:pPr marL="342900" indent="-342900">
              <a:buAutoNum type="arabicPeriod"/>
            </a:pPr>
            <a:r>
              <a:rPr lang="en-GB" sz="2000" dirty="0"/>
              <a:t>Is the superstructure is poor condition?</a:t>
            </a:r>
          </a:p>
          <a:p>
            <a:pPr marL="342900" indent="-342900">
              <a:buAutoNum type="arabicPeriod"/>
            </a:pPr>
            <a:r>
              <a:rPr lang="en-GB" sz="2000" dirty="0"/>
              <a:t>Is the condition or cleanliness of the toilet riser/pan poor? </a:t>
            </a:r>
          </a:p>
          <a:p>
            <a:pPr marL="342900" indent="-342900">
              <a:buAutoNum type="arabicPeriod"/>
            </a:pPr>
            <a:r>
              <a:rPr lang="en-GB" sz="2000" dirty="0"/>
              <a:t>Does the toilet require a vent with </a:t>
            </a:r>
            <a:r>
              <a:rPr lang="en-GB" sz="2000" dirty="0" err="1"/>
              <a:t>flywire</a:t>
            </a:r>
            <a:r>
              <a:rPr lang="en-GB" sz="2000" dirty="0"/>
              <a:t>?</a:t>
            </a:r>
          </a:p>
          <a:p>
            <a:pPr marL="342900" indent="-342900">
              <a:buAutoNum type="arabicPeriod"/>
            </a:pPr>
            <a:r>
              <a:rPr lang="en-GB" sz="2000" dirty="0"/>
              <a:t>Is the toilet floor slab not reinforced?</a:t>
            </a:r>
          </a:p>
          <a:p>
            <a:pPr marL="342900" indent="-342900">
              <a:buAutoNum type="arabicPeriod"/>
            </a:pPr>
            <a:r>
              <a:rPr lang="en-GB" sz="2000" dirty="0"/>
              <a:t>Access to bin collection is inadequate?</a:t>
            </a:r>
          </a:p>
          <a:p>
            <a:pPr marL="342900" indent="-342900">
              <a:buAutoNum type="arabicPeriod"/>
            </a:pPr>
            <a:r>
              <a:rPr lang="en-GB" sz="2000" dirty="0"/>
              <a:t>Does the toilet require a shroud between the riser and the bin collection?</a:t>
            </a:r>
          </a:p>
          <a:p>
            <a:pPr marL="342900" indent="-342900">
              <a:buAutoNum type="arabicPeriod"/>
            </a:pPr>
            <a:r>
              <a:rPr lang="en-GB" sz="2000" dirty="0"/>
              <a:t>Does the toilet require a soakage trench for excess fluid collection and treatment?</a:t>
            </a:r>
          </a:p>
          <a:p>
            <a:pPr marL="342900" indent="-342900">
              <a:buAutoNum type="arabicPeriod"/>
            </a:pPr>
            <a:r>
              <a:rPr lang="en-GB" sz="2000" dirty="0"/>
              <a:t>The toilet </a:t>
            </a:r>
            <a:r>
              <a:rPr lang="en-GB" sz="2000" b="1" dirty="0"/>
              <a:t>DOES NOT</a:t>
            </a:r>
            <a:r>
              <a:rPr lang="en-GB" sz="2000" dirty="0"/>
              <a:t> have a facility to wash hands?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0864" y="0"/>
            <a:ext cx="7071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Y/N</a:t>
            </a:r>
          </a:p>
          <a:p>
            <a:endParaRPr lang="en-GB" sz="2000" dirty="0"/>
          </a:p>
          <a:p>
            <a:r>
              <a:rPr lang="en-GB" sz="2000" dirty="0"/>
              <a:t>Y/N</a:t>
            </a:r>
          </a:p>
          <a:p>
            <a:r>
              <a:rPr lang="en-GB" sz="2000" dirty="0"/>
              <a:t>Y/N</a:t>
            </a:r>
          </a:p>
          <a:p>
            <a:r>
              <a:rPr lang="en-GB" sz="2000" dirty="0"/>
              <a:t>Y/N</a:t>
            </a:r>
          </a:p>
          <a:p>
            <a:r>
              <a:rPr lang="en-GB" sz="2000" dirty="0"/>
              <a:t>Y/N</a:t>
            </a:r>
          </a:p>
          <a:p>
            <a:endParaRPr lang="en-GB" sz="2000" dirty="0"/>
          </a:p>
          <a:p>
            <a:r>
              <a:rPr lang="en-GB" sz="2000" dirty="0"/>
              <a:t>Y/N</a:t>
            </a:r>
          </a:p>
          <a:p>
            <a:endParaRPr lang="en-GB" sz="2000" dirty="0"/>
          </a:p>
          <a:p>
            <a:r>
              <a:rPr lang="en-GB" sz="2000" dirty="0"/>
              <a:t>Y/N</a:t>
            </a:r>
          </a:p>
          <a:p>
            <a:r>
              <a:rPr lang="en-GB" sz="2000" dirty="0"/>
              <a:t>Y/N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88064"/>
            <a:ext cx="579729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Total score of risks</a:t>
            </a:r>
          </a:p>
          <a:p>
            <a:endParaRPr lang="en-GB" sz="600" dirty="0"/>
          </a:p>
          <a:p>
            <a:r>
              <a:rPr lang="en-GB" sz="2000" dirty="0"/>
              <a:t>0 – No Action</a:t>
            </a:r>
          </a:p>
          <a:p>
            <a:r>
              <a:rPr lang="en-GB" sz="2000" dirty="0"/>
              <a:t>1-6 – Upgrade Toilet</a:t>
            </a:r>
          </a:p>
          <a:p>
            <a:r>
              <a:rPr lang="en-GB" sz="2000" dirty="0"/>
              <a:t>7-8 – Replace Toilet</a:t>
            </a:r>
          </a:p>
        </p:txBody>
      </p:sp>
    </p:spTree>
    <p:extLst>
      <p:ext uri="{BB962C8B-B14F-4D97-AF65-F5344CB8AC3E}">
        <p14:creationId xmlns:p14="http://schemas.microsoft.com/office/powerpoint/2010/main" val="8396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147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Microsoft Sans Serif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Singleton</dc:creator>
  <cp:lastModifiedBy>Roger</cp:lastModifiedBy>
  <cp:revision>18</cp:revision>
  <cp:lastPrinted>2013-12-10T22:33:15Z</cp:lastPrinted>
  <dcterms:created xsi:type="dcterms:W3CDTF">2013-12-10T22:26:56Z</dcterms:created>
  <dcterms:modified xsi:type="dcterms:W3CDTF">2016-05-20T11:07:24Z</dcterms:modified>
</cp:coreProperties>
</file>